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8" r:id="rId2"/>
  </p:sldMasterIdLst>
  <p:notesMasterIdLst>
    <p:notesMasterId r:id="rId207"/>
  </p:notesMasterIdLst>
  <p:sldIdLst>
    <p:sldId id="1213" r:id="rId3"/>
    <p:sldId id="1595" r:id="rId4"/>
    <p:sldId id="1173" r:id="rId5"/>
    <p:sldId id="1225" r:id="rId6"/>
    <p:sldId id="1140" r:id="rId7"/>
    <p:sldId id="1141" r:id="rId8"/>
    <p:sldId id="1441" r:id="rId9"/>
    <p:sldId id="1442" r:id="rId10"/>
    <p:sldId id="1443" r:id="rId11"/>
    <p:sldId id="1174" r:id="rId12"/>
    <p:sldId id="333" r:id="rId13"/>
    <p:sldId id="453" r:id="rId14"/>
    <p:sldId id="1144" r:id="rId15"/>
    <p:sldId id="1145" r:id="rId16"/>
    <p:sldId id="1596" r:id="rId17"/>
    <p:sldId id="1372" r:id="rId18"/>
    <p:sldId id="1263" r:id="rId19"/>
    <p:sldId id="1175" r:id="rId20"/>
    <p:sldId id="1444" r:id="rId21"/>
    <p:sldId id="1445" r:id="rId22"/>
    <p:sldId id="1176" r:id="rId23"/>
    <p:sldId id="1195" r:id="rId24"/>
    <p:sldId id="356" r:id="rId25"/>
    <p:sldId id="1446" r:id="rId26"/>
    <p:sldId id="987" r:id="rId27"/>
    <p:sldId id="1437" r:id="rId28"/>
    <p:sldId id="657" r:id="rId29"/>
    <p:sldId id="1447" r:id="rId30"/>
    <p:sldId id="1232" r:id="rId31"/>
    <p:sldId id="1448" r:id="rId32"/>
    <p:sldId id="1179" r:id="rId33"/>
    <p:sldId id="1180" r:id="rId34"/>
    <p:sldId id="1449" r:id="rId35"/>
    <p:sldId id="1181" r:id="rId36"/>
    <p:sldId id="1450" r:id="rId37"/>
    <p:sldId id="1269" r:id="rId38"/>
    <p:sldId id="1451" r:id="rId39"/>
    <p:sldId id="1452" r:id="rId40"/>
    <p:sldId id="1453" r:id="rId41"/>
    <p:sldId id="1454" r:id="rId42"/>
    <p:sldId id="1458" r:id="rId43"/>
    <p:sldId id="1457" r:id="rId44"/>
    <p:sldId id="1456" r:id="rId45"/>
    <p:sldId id="1459" r:id="rId46"/>
    <p:sldId id="1464" r:id="rId47"/>
    <p:sldId id="1465" r:id="rId48"/>
    <p:sldId id="1466" r:id="rId49"/>
    <p:sldId id="1468" r:id="rId50"/>
    <p:sldId id="1467" r:id="rId51"/>
    <p:sldId id="1462" r:id="rId52"/>
    <p:sldId id="1461" r:id="rId53"/>
    <p:sldId id="1460" r:id="rId54"/>
    <p:sldId id="1470" r:id="rId55"/>
    <p:sldId id="994" r:id="rId56"/>
    <p:sldId id="661" r:id="rId57"/>
    <p:sldId id="1222" r:id="rId58"/>
    <p:sldId id="1471" r:id="rId59"/>
    <p:sldId id="1479" r:id="rId60"/>
    <p:sldId id="1473" r:id="rId61"/>
    <p:sldId id="1476" r:id="rId62"/>
    <p:sldId id="1474" r:id="rId63"/>
    <p:sldId id="1475" r:id="rId64"/>
    <p:sldId id="1478" r:id="rId65"/>
    <p:sldId id="1204" r:id="rId66"/>
    <p:sldId id="787" r:id="rId67"/>
    <p:sldId id="1215" r:id="rId68"/>
    <p:sldId id="877" r:id="rId69"/>
    <p:sldId id="995" r:id="rId70"/>
    <p:sldId id="1480" r:id="rId71"/>
    <p:sldId id="1481" r:id="rId72"/>
    <p:sldId id="997" r:id="rId73"/>
    <p:sldId id="795" r:id="rId74"/>
    <p:sldId id="1482" r:id="rId75"/>
    <p:sldId id="1439" r:id="rId76"/>
    <p:sldId id="880" r:id="rId77"/>
    <p:sldId id="1287" r:id="rId78"/>
    <p:sldId id="1484" r:id="rId79"/>
    <p:sldId id="1485" r:id="rId80"/>
    <p:sldId id="1486" r:id="rId81"/>
    <p:sldId id="1487" r:id="rId82"/>
    <p:sldId id="1489" r:id="rId83"/>
    <p:sldId id="1488" r:id="rId84"/>
    <p:sldId id="1492" r:id="rId85"/>
    <p:sldId id="1491" r:id="rId86"/>
    <p:sldId id="1490" r:id="rId87"/>
    <p:sldId id="998" r:id="rId88"/>
    <p:sldId id="1493" r:id="rId89"/>
    <p:sldId id="1494" r:id="rId90"/>
    <p:sldId id="1288" r:id="rId91"/>
    <p:sldId id="1498" r:id="rId92"/>
    <p:sldId id="1497" r:id="rId93"/>
    <p:sldId id="1496" r:id="rId94"/>
    <p:sldId id="1495" r:id="rId95"/>
    <p:sldId id="1500" r:id="rId96"/>
    <p:sldId id="1502" r:id="rId97"/>
    <p:sldId id="1503" r:id="rId98"/>
    <p:sldId id="1501" r:id="rId99"/>
    <p:sldId id="1505" r:id="rId100"/>
    <p:sldId id="1504" r:id="rId101"/>
    <p:sldId id="1507" r:id="rId102"/>
    <p:sldId id="1506" r:id="rId103"/>
    <p:sldId id="1508" r:id="rId104"/>
    <p:sldId id="1509" r:id="rId105"/>
    <p:sldId id="1510" r:id="rId106"/>
    <p:sldId id="999" r:id="rId107"/>
    <p:sldId id="1294" r:id="rId108"/>
    <p:sldId id="1514" r:id="rId109"/>
    <p:sldId id="1511" r:id="rId110"/>
    <p:sldId id="1512" r:id="rId111"/>
    <p:sldId id="1513" r:id="rId112"/>
    <p:sldId id="1070" r:id="rId113"/>
    <p:sldId id="1097" r:id="rId114"/>
    <p:sldId id="1515" r:id="rId115"/>
    <p:sldId id="1518" r:id="rId116"/>
    <p:sldId id="1520" r:id="rId117"/>
    <p:sldId id="1517" r:id="rId118"/>
    <p:sldId id="1516" r:id="rId119"/>
    <p:sldId id="1220" r:id="rId120"/>
    <p:sldId id="1221" r:id="rId121"/>
    <p:sldId id="1304" r:id="rId122"/>
    <p:sldId id="1010" r:id="rId123"/>
    <p:sldId id="617" r:id="rId124"/>
    <p:sldId id="1307" r:id="rId125"/>
    <p:sldId id="1521" r:id="rId126"/>
    <p:sldId id="1523" r:id="rId127"/>
    <p:sldId id="1522" r:id="rId128"/>
    <p:sldId id="1524" r:id="rId129"/>
    <p:sldId id="1525" r:id="rId130"/>
    <p:sldId id="1527" r:id="rId131"/>
    <p:sldId id="1528" r:id="rId132"/>
    <p:sldId id="1529" r:id="rId133"/>
    <p:sldId id="1530" r:id="rId134"/>
    <p:sldId id="1531" r:id="rId135"/>
    <p:sldId id="1532" r:id="rId136"/>
    <p:sldId id="1071" r:id="rId137"/>
    <p:sldId id="1526" r:id="rId138"/>
    <p:sldId id="1535" r:id="rId139"/>
    <p:sldId id="1536" r:id="rId140"/>
    <p:sldId id="1537" r:id="rId141"/>
    <p:sldId id="1538" r:id="rId142"/>
    <p:sldId id="1072" r:id="rId143"/>
    <p:sldId id="1533" r:id="rId144"/>
    <p:sldId id="1541" r:id="rId145"/>
    <p:sldId id="1540" r:id="rId146"/>
    <p:sldId id="1539" r:id="rId147"/>
    <p:sldId id="1542" r:id="rId148"/>
    <p:sldId id="1544" r:id="rId149"/>
    <p:sldId id="1545" r:id="rId150"/>
    <p:sldId id="1546" r:id="rId151"/>
    <p:sldId id="1547" r:id="rId152"/>
    <p:sldId id="1548" r:id="rId153"/>
    <p:sldId id="1073" r:id="rId154"/>
    <p:sldId id="1549" r:id="rId155"/>
    <p:sldId id="1329" r:id="rId156"/>
    <p:sldId id="1550" r:id="rId157"/>
    <p:sldId id="1551" r:id="rId158"/>
    <p:sldId id="1552" r:id="rId159"/>
    <p:sldId id="1554" r:id="rId160"/>
    <p:sldId id="1553" r:id="rId161"/>
    <p:sldId id="1424" r:id="rId162"/>
    <p:sldId id="1338" r:id="rId163"/>
    <p:sldId id="1577" r:id="rId164"/>
    <p:sldId id="1075" r:id="rId165"/>
    <p:sldId id="1341" r:id="rId166"/>
    <p:sldId id="1579" r:id="rId167"/>
    <p:sldId id="1580" r:id="rId168"/>
    <p:sldId id="1583" r:id="rId169"/>
    <p:sldId id="1582" r:id="rId170"/>
    <p:sldId id="1581" r:id="rId171"/>
    <p:sldId id="1076" r:id="rId172"/>
    <p:sldId id="832" r:id="rId173"/>
    <p:sldId id="1356" r:id="rId174"/>
    <p:sldId id="1355" r:id="rId175"/>
    <p:sldId id="1590" r:id="rId176"/>
    <p:sldId id="1586" r:id="rId177"/>
    <p:sldId id="1584" r:id="rId178"/>
    <p:sldId id="1585" r:id="rId179"/>
    <p:sldId id="1591" r:id="rId180"/>
    <p:sldId id="1587" r:id="rId181"/>
    <p:sldId id="1111" r:id="rId182"/>
    <p:sldId id="1555" r:id="rId183"/>
    <p:sldId id="1556" r:id="rId184"/>
    <p:sldId id="1557" r:id="rId185"/>
    <p:sldId id="1558" r:id="rId186"/>
    <p:sldId id="1560" r:id="rId187"/>
    <p:sldId id="1559" r:id="rId188"/>
    <p:sldId id="1561" r:id="rId189"/>
    <p:sldId id="1565" r:id="rId190"/>
    <p:sldId id="1564" r:id="rId191"/>
    <p:sldId id="1563" r:id="rId192"/>
    <p:sldId id="1079" r:id="rId193"/>
    <p:sldId id="1364" r:id="rId194"/>
    <p:sldId id="1567" r:id="rId195"/>
    <p:sldId id="1566" r:id="rId196"/>
    <p:sldId id="1568" r:id="rId197"/>
    <p:sldId id="1569" r:id="rId198"/>
    <p:sldId id="1570" r:id="rId199"/>
    <p:sldId id="1574" r:id="rId200"/>
    <p:sldId id="1575" r:id="rId201"/>
    <p:sldId id="1573" r:id="rId202"/>
    <p:sldId id="1572" r:id="rId203"/>
    <p:sldId id="1571" r:id="rId204"/>
    <p:sldId id="1156" r:id="rId205"/>
    <p:sldId id="1257" r:id="rId206"/>
  </p:sldIdLst>
  <p:sldSz cx="12192000" cy="6858000"/>
  <p:notesSz cx="7556500" cy="10693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 userDrawn="1">
          <p15:clr>
            <a:srgbClr val="A4A3A4"/>
          </p15:clr>
        </p15:guide>
        <p15:guide id="2" pos="34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6600"/>
    <a:srgbClr val="1106E8"/>
    <a:srgbClr val="1519AB"/>
    <a:srgbClr val="65C36E"/>
    <a:srgbClr val="312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Estilo Médio 1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31" autoAdjust="0"/>
    <p:restoredTop sz="94660"/>
  </p:normalViewPr>
  <p:slideViewPr>
    <p:cSldViewPr>
      <p:cViewPr varScale="1">
        <p:scale>
          <a:sx n="105" d="100"/>
          <a:sy n="105" d="100"/>
        </p:scale>
        <p:origin x="114" y="138"/>
      </p:cViewPr>
      <p:guideLst>
        <p:guide orient="horz" pos="1847"/>
        <p:guide pos="34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viewProps" Target="viewProps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theme" Target="theme/theme1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tableStyles" Target="tableStyles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896411280762618"/>
          <c:y val="3.944538042840777E-3"/>
          <c:w val="0.41770811261520768"/>
          <c:h val="0.87302575607635524"/>
        </c:manualLayout>
      </c:layout>
      <c:doughnutChart>
        <c:varyColors val="1"/>
        <c:ser>
          <c:idx val="0"/>
          <c:order val="0"/>
          <c:tx>
            <c:strRef>
              <c:f>Plan1!$A$7</c:f>
              <c:strCache>
                <c:ptCount val="1"/>
                <c:pt idx="0">
                  <c:v>INTERNAÇÕES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solidFill>
                <a:srgbClr val="0066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Plan1!$B$6:$D$6</c:f>
              <c:strCache>
                <c:ptCount val="3"/>
                <c:pt idx="0">
                  <c:v>3º RDQA_2021</c:v>
                </c:pt>
                <c:pt idx="1">
                  <c:v>1º RDQA_2022</c:v>
                </c:pt>
                <c:pt idx="2">
                  <c:v>TOTAL</c:v>
                </c:pt>
              </c:strCache>
            </c:strRef>
          </c:cat>
          <c:val>
            <c:numRef>
              <c:f>Plan1!$B$7:$D$7</c:f>
              <c:numCache>
                <c:formatCode>General</c:formatCode>
                <c:ptCount val="3"/>
                <c:pt idx="0">
                  <c:v>79</c:v>
                </c:pt>
                <c:pt idx="1">
                  <c:v>107</c:v>
                </c:pt>
                <c:pt idx="2">
                  <c:v>186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20"/>
        <c:holeSize val="59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985538463462945E-2"/>
          <c:w val="1"/>
          <c:h val="0.85786822590936351"/>
        </c:manualLayout>
      </c:layout>
      <c:pie3DChart>
        <c:varyColors val="1"/>
        <c:ser>
          <c:idx val="0"/>
          <c:order val="0"/>
          <c:tx>
            <c:strRef>
              <c:f>Plan1!$A$22</c:f>
              <c:strCache>
                <c:ptCount val="1"/>
                <c:pt idx="0">
                  <c:v>CIRURGIAS ELETIVAS</c:v>
                </c:pt>
              </c:strCache>
            </c:strRef>
          </c:tx>
          <c:dPt>
            <c:idx val="0"/>
            <c:bubble3D val="0"/>
            <c:explosion val="2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1"/>
            <c:bubble3D val="0"/>
            <c:explosion val="9"/>
            <c:spPr>
              <a:solidFill>
                <a:srgbClr val="1106E8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Pt>
            <c:idx val="2"/>
            <c:bubble3D val="0"/>
            <c:spPr>
              <a:solidFill>
                <a:srgbClr val="006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</c:dPt>
          <c:dLbls>
            <c:dLbl>
              <c:idx val="0"/>
              <c:layout>
                <c:manualLayout>
                  <c:x val="-0.22349761591115727"/>
                  <c:y val="4.3457306356056005E-2"/>
                </c:manualLayout>
              </c:layout>
              <c:tx>
                <c:rich>
                  <a:bodyPr/>
                  <a:lstStyle/>
                  <a:p>
                    <a:fld id="{969923D3-7E15-4702-813D-0615563BFD1F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 </a:t>
                    </a:r>
                  </a:p>
                  <a:p>
                    <a:r>
                      <a:rPr lang="en-US" dirty="0" smtClean="0"/>
                      <a:t>3º Quadrimestre/21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36108232872085"/>
                      <c:h val="0.1779890920973228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3101718856634978"/>
                  <c:y val="-0.27824686229410012"/>
                </c:manualLayout>
              </c:layout>
              <c:tx>
                <c:rich>
                  <a:bodyPr/>
                  <a:lstStyle/>
                  <a:p>
                    <a:fld id="{4098CFAA-9102-439D-947B-F0958EC0D2E0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 </a:t>
                    </a:r>
                  </a:p>
                  <a:p>
                    <a:r>
                      <a:rPr lang="en-US" dirty="0" smtClean="0"/>
                      <a:t>1º</a:t>
                    </a:r>
                    <a:r>
                      <a:rPr lang="en-US" baseline="0" dirty="0" smtClean="0"/>
                      <a:t> Quadrimestre/22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71826259667292"/>
                      <c:h val="0.177729000876527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4405802983341987"/>
                  <c:y val="-0.11892380942845467"/>
                </c:manualLayout>
              </c:layout>
              <c:tx>
                <c:rich>
                  <a:bodyPr/>
                  <a:lstStyle/>
                  <a:p>
                    <a:fld id="{ED5E6564-D26F-4B69-B838-9606F91F6FBB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 </a:t>
                    </a:r>
                  </a:p>
                  <a:p>
                    <a:r>
                      <a:rPr lang="en-US" dirty="0" smtClean="0"/>
                      <a:t>Total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Plan1!$B$21:$D$21</c:f>
              <c:strCache>
                <c:ptCount val="3"/>
                <c:pt idx="0">
                  <c:v>3º RDQA_2021</c:v>
                </c:pt>
                <c:pt idx="1">
                  <c:v>1º RDQA_2022</c:v>
                </c:pt>
                <c:pt idx="2">
                  <c:v>TOTAL</c:v>
                </c:pt>
              </c:strCache>
            </c:strRef>
          </c:cat>
          <c:val>
            <c:numRef>
              <c:f>Plan1!$B$22:$D$22</c:f>
              <c:numCache>
                <c:formatCode>General</c:formatCode>
                <c:ptCount val="3"/>
                <c:pt idx="0">
                  <c:v>138</c:v>
                </c:pt>
                <c:pt idx="1">
                  <c:v>34</c:v>
                </c:pt>
                <c:pt idx="2">
                  <c:v>172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3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35EE3-CEA7-4DAC-A4AF-D0992AB702B7}" type="datetimeFigureOut">
              <a:rPr lang="pt-BR" smtClean="0"/>
              <a:t>11/07/2022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14313" y="801688"/>
            <a:ext cx="712787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55650" y="5080000"/>
            <a:ext cx="6045200" cy="48117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3275013" cy="5349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279900" y="10156825"/>
            <a:ext cx="3275013" cy="5349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AE42C-E884-448E-91D6-2CFA4D2AC6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209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3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55650" y="5079365"/>
            <a:ext cx="6045200" cy="4812030"/>
          </a:xfrm>
          <a:prstGeom prst="rect">
            <a:avLst/>
          </a:prstGeom>
        </p:spPr>
        <p:txBody>
          <a:bodyPr spcFirstLastPara="1" wrap="square" lIns="104261" tIns="104261" rIns="104261" bIns="10426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8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3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55650" y="5079365"/>
            <a:ext cx="6045200" cy="4812030"/>
          </a:xfrm>
          <a:prstGeom prst="rect">
            <a:avLst/>
          </a:prstGeom>
        </p:spPr>
        <p:txBody>
          <a:bodyPr spcFirstLastPara="1" wrap="square" lIns="104261" tIns="104261" rIns="104261" bIns="10426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80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3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55650" y="5079365"/>
            <a:ext cx="6045200" cy="4812030"/>
          </a:xfrm>
          <a:prstGeom prst="rect">
            <a:avLst/>
          </a:prstGeom>
        </p:spPr>
        <p:txBody>
          <a:bodyPr spcFirstLastPara="1" wrap="square" lIns="104261" tIns="104261" rIns="104261" bIns="10426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124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3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55650" y="5079365"/>
            <a:ext cx="6045200" cy="4812030"/>
          </a:xfrm>
          <a:prstGeom prst="rect">
            <a:avLst/>
          </a:prstGeom>
        </p:spPr>
        <p:txBody>
          <a:bodyPr spcFirstLastPara="1" wrap="square" lIns="104261" tIns="104261" rIns="104261" bIns="10426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979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3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55650" y="5079365"/>
            <a:ext cx="6045200" cy="4812030"/>
          </a:xfrm>
          <a:prstGeom prst="rect">
            <a:avLst/>
          </a:prstGeom>
        </p:spPr>
        <p:txBody>
          <a:bodyPr spcFirstLastPara="1" wrap="square" lIns="104261" tIns="104261" rIns="104261" bIns="10426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7043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AE42C-E884-448E-91D6-2CFA4D2AC6C8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9711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7AE42C-E884-448E-91D6-2CFA4D2AC6C8}" type="slidenum">
              <a:rPr lang="pt-BR" smtClean="0"/>
              <a:t>191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14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1172E-681B-4CED-AB8E-4E732E3F307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11/07/2022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346B6-AE07-44DF-B37F-F4622CCD312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69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AC082-E91E-4850-84D9-85FFC0F6268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11/07/2022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50D9-4266-411C-97D4-951C30424F6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5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1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C3D3C-2640-4BFE-8E02-52073C4D4FF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11/07/2022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4B782-FCC8-4759-B3DC-A2C7F7E50FA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87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7596285" y="3514025"/>
            <a:ext cx="1185600" cy="3952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9451"/>
            <a:ext cx="11548531" cy="6867451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3899768"/>
            <a:ext cx="8785449" cy="2703024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9262456" y="5963633"/>
            <a:ext cx="2937107" cy="894393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618033" y="3828197"/>
            <a:ext cx="5459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618033" y="5300599"/>
            <a:ext cx="5459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9346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6" y="55"/>
            <a:ext cx="9429907" cy="1769753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9262456" y="5963633"/>
            <a:ext cx="2937107" cy="894393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085700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5861497" y="2050651"/>
            <a:ext cx="4504400" cy="3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082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‹nº›</a:t>
            </a:fld>
            <a:endParaRPr/>
          </a:p>
        </p:txBody>
      </p:sp>
      <p:grpSp>
        <p:nvGrpSpPr>
          <p:cNvPr id="164" name="Google Shape;164;p10"/>
          <p:cNvGrpSpPr/>
          <p:nvPr/>
        </p:nvGrpSpPr>
        <p:grpSpPr>
          <a:xfrm>
            <a:off x="9262456" y="5963633"/>
            <a:ext cx="2937107" cy="894393"/>
            <a:chOff x="5575242" y="4472723"/>
            <a:chExt cx="2202830" cy="670795"/>
          </a:xfrm>
        </p:grpSpPr>
        <p:sp>
          <p:nvSpPr>
            <p:cNvPr id="165" name="Google Shape;165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66" name="Google Shape;166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Google Shape;167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Google Shape;170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2" name="Google Shape;172;p10"/>
          <p:cNvGrpSpPr/>
          <p:nvPr/>
        </p:nvGrpSpPr>
        <p:grpSpPr>
          <a:xfrm rot="10800000">
            <a:off x="-11" y="-2"/>
            <a:ext cx="2937107" cy="894393"/>
            <a:chOff x="5575242" y="4472723"/>
            <a:chExt cx="2202830" cy="670795"/>
          </a:xfrm>
        </p:grpSpPr>
        <p:sp>
          <p:nvSpPr>
            <p:cNvPr id="173" name="Google Shape;173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74" name="Google Shape;174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Google Shape;175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77" name="Google Shape;177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Google Shape;178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76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0A626-5EC0-42E1-A2D1-7D7742A446A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11/07/2022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D6DA9-F900-43B5-AC95-51DB4A669F8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2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E79FC-5317-4B25-AAE2-F70677B7714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11/07/2022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8C10F-0981-49D7-8C3E-DB4508F2785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6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74F9C-983B-4720-ACAA-B3B1EEF570A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11/07/2022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2F03B-BA6E-4394-821D-16E2CFA4B57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9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B0CFF-CEC2-4D75-83BC-DC825D82796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11/07/2022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FE6C2-2075-412A-AA62-A552EE2401B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426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B8A91-44C8-4F0A-BE1D-67D018E1AD9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11/07/2022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CBC3D-C2EB-470A-BFC6-0D0F88439B4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0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F6B1B-9BBF-45CC-8B22-5AA12384CCE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11/07/2022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D305C-19D4-48FF-A50A-0A939691883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72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4192-2530-4653-AECE-E08DCEF86F3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11/07/2022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B22F5-F494-4D67-8F2D-48B0C1D8EE7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39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F3130-3DCF-4EF7-9A45-30A584BE4AE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11/07/2022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BF605-9960-42E1-9048-5CAE5711971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38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97E18E-A459-40F0-BDDF-0640474E272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11/07/2022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6F43DA-9E32-4E93-9361-DBD2D7F55C9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1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5700" y="523433"/>
            <a:ext cx="7011200" cy="1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5700" y="1769800"/>
            <a:ext cx="8176800" cy="4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157333" y="6182000"/>
            <a:ext cx="1983200" cy="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/>
              <a:pPr>
                <a:buClr>
                  <a:srgbClr val="000000"/>
                </a:buClr>
                <a:buFont typeface="Arial"/>
                <a:buNone/>
              </a:pPr>
              <a:t>‹nº›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0473480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g"/><Relationship Id="rId5" Type="http://schemas.openxmlformats.org/officeDocument/2006/relationships/image" Target="../media/image3.png"/><Relationship Id="rId4" Type="http://schemas.openxmlformats.org/officeDocument/2006/relationships/image" Target="../media/image87.png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/>
          <p:nvPr/>
        </p:nvSpPr>
        <p:spPr>
          <a:xfrm>
            <a:off x="0" y="1313765"/>
            <a:ext cx="12192000" cy="55442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00B0F0"/>
              </a:solidFill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ctrTitle"/>
          </p:nvPr>
        </p:nvSpPr>
        <p:spPr>
          <a:xfrm>
            <a:off x="920425" y="3431634"/>
            <a:ext cx="9361249" cy="810089"/>
          </a:xfrm>
        </p:spPr>
        <p:txBody>
          <a:bodyPr>
            <a:noAutofit/>
          </a:bodyPr>
          <a:lstStyle/>
          <a:p>
            <a:pPr algn="r" fontAlgn="base">
              <a:spcAft>
                <a:spcPct val="0"/>
              </a:spcAft>
            </a:pPr>
            <a:r>
              <a:rPr lang="pt-BR" sz="48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  <a:cs typeface="Arial" charset="0"/>
              </a:rPr>
              <a:t>1º </a:t>
            </a:r>
            <a:r>
              <a:rPr lang="pt-BR" sz="48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  <a:cs typeface="Arial" charset="0"/>
              </a:rPr>
              <a:t>QUADRIMESTRE 2022</a:t>
            </a:r>
            <a:endParaRPr lang="pt-BR" sz="4800" b="1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Eras Demi ITC" pitchFamily="34" charset="0"/>
              <a:cs typeface="Arial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776875" y="8620"/>
            <a:ext cx="838598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80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Seja Bem-Vindo</a:t>
            </a:r>
            <a:endParaRPr lang="pt-BR" sz="7200" b="1" dirty="0">
              <a:ln w="1905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Demi ITC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280077" y="1553495"/>
            <a:ext cx="788278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5400" b="1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Eras Demi ITC" pitchFamily="34" charset="0"/>
              </a:rPr>
              <a:t>Audiência Pública da</a:t>
            </a:r>
          </a:p>
          <a:p>
            <a:pPr algn="r"/>
            <a:r>
              <a:rPr lang="pt-BR" sz="5400" b="1" dirty="0">
                <a:ln w="1905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Saúde</a:t>
            </a:r>
          </a:p>
        </p:txBody>
      </p:sp>
      <p:sp>
        <p:nvSpPr>
          <p:cNvPr id="8" name="Retângulo 7"/>
          <p:cNvSpPr/>
          <p:nvPr/>
        </p:nvSpPr>
        <p:spPr>
          <a:xfrm>
            <a:off x="1649470" y="583637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Lagoa Seca-PB</a:t>
            </a:r>
            <a:endParaRPr lang="pt-BR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3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o explicativo retangular 36"/>
          <p:cNvSpPr/>
          <p:nvPr/>
        </p:nvSpPr>
        <p:spPr>
          <a:xfrm>
            <a:off x="2300827" y="2326377"/>
            <a:ext cx="3809056" cy="1957718"/>
          </a:xfrm>
          <a:prstGeom prst="wedgeRectCallout">
            <a:avLst>
              <a:gd name="adj1" fmla="val -5031"/>
              <a:gd name="adj2" fmla="val 75096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2303346" y="1835327"/>
            <a:ext cx="3809056" cy="4093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2205534" y="2825437"/>
            <a:ext cx="4059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3A81BA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SEGUNDO BLOCO </a:t>
            </a:r>
          </a:p>
        </p:txBody>
      </p:sp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070775" y="4734145"/>
            <a:ext cx="52578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DEMONSTRATIVO DO MONTANTE E</a:t>
            </a:r>
          </a:p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FONTE DOS RECURSOS APLICADOS </a:t>
            </a:r>
          </a:p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NO PERÍODO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8376026" y="866689"/>
            <a:ext cx="2244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2616" y="25831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14F0720E-17AB-4F5C-8E3F-CCA4E3739BBB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106AF1FC-C225-48A2-8F6D-4256E9745981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241863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52806" y="1050704"/>
            <a:ext cx="395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AQUISIÇÃO DE NOVOS EQUIPAMENTOS</a:t>
            </a:r>
            <a:endParaRPr lang="pt-BR" dirty="0"/>
          </a:p>
        </p:txBody>
      </p:sp>
      <p:pic>
        <p:nvPicPr>
          <p:cNvPr id="6758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30" y="1538790"/>
            <a:ext cx="10118920" cy="495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0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05392" y="902577"/>
            <a:ext cx="7650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TRATAMENTOS DE FISIOTERAPIA CONTINUAMOS COM TODAS AS TERAPIAS ASSOCIADAS A MELHORIA DA FUNÇÃO MOTORA DE CADA PACIENTE</a:t>
            </a:r>
            <a:endParaRPr lang="pt-BR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05" y="1560030"/>
            <a:ext cx="3420380" cy="527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pic>
        <p:nvPicPr>
          <p:cNvPr id="6963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1568552"/>
            <a:ext cx="3195355" cy="529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pic>
        <p:nvPicPr>
          <p:cNvPr id="6963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511" y="1568552"/>
            <a:ext cx="3131439" cy="527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86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05392" y="902577"/>
            <a:ext cx="7650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TRATAMENTOS DE FISIOTERAPIA CONTINUAMOS COM TODAS AS TERAPIAS ASSOCIADAS A MELHORIA DA FUNÇÃO MOTORA DE CADA PACIENTE</a:t>
            </a:r>
            <a:endParaRPr lang="pt-BR" dirty="0"/>
          </a:p>
        </p:txBody>
      </p:sp>
      <p:pic>
        <p:nvPicPr>
          <p:cNvPr id="706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651971"/>
            <a:ext cx="10077549" cy="488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57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05392" y="902577"/>
            <a:ext cx="7650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TRATAMENTOS DE FISIOTERAPIA CONTINUAMOS COM TODAS AS TERAPIAS ASSOCIADAS A MELHORIA DA FUNÇÃO MOTORA DE CADA PACIENTE</a:t>
            </a:r>
            <a:endParaRPr lang="pt-BR" dirty="0"/>
          </a:p>
        </p:txBody>
      </p:sp>
      <p:pic>
        <p:nvPicPr>
          <p:cNvPr id="7168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15" y="1578713"/>
            <a:ext cx="9811090" cy="506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74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05392" y="902577"/>
            <a:ext cx="7650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TRATAMENTOS DE FISIOTERAPIA CONTINUAMOS COM TODAS AS TERAPIAS ASSOCIADAS A MELHORIA DA FUNÇÃO MOTORA DE CADA PACIENTE</a:t>
            </a:r>
            <a:endParaRPr lang="pt-BR" dirty="0"/>
          </a:p>
        </p:txBody>
      </p:sp>
      <p:pic>
        <p:nvPicPr>
          <p:cNvPr id="7270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79" y="1690954"/>
            <a:ext cx="4313405" cy="500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05" y="1712103"/>
            <a:ext cx="4095455" cy="500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31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68972" y="5544235"/>
            <a:ext cx="5648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1º 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QUADRIMESTRE/2022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7464718" y="2843935"/>
            <a:ext cx="33082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C A P S  I</a:t>
            </a:r>
            <a:endParaRPr lang="pt-BR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AE7F8"/>
              </a:clrFrom>
              <a:clrTo>
                <a:srgbClr val="EAE7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0485" y="1323338"/>
            <a:ext cx="5376439" cy="29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1370475" y="4349833"/>
            <a:ext cx="41821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PRODUÇÃO SIA-SUS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4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317861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604131" y="819909"/>
            <a:ext cx="723557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ATENDIMENTOS </a:t>
            </a:r>
            <a:r>
              <a:rPr lang="pt-PT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CAPS I</a:t>
            </a:r>
            <a:endParaRPr lang="pt-BR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81969" y="6354325"/>
            <a:ext cx="3017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Coordenação do CAPS I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877966"/>
              </p:ext>
            </p:extLst>
          </p:nvPr>
        </p:nvGraphicFramePr>
        <p:xfrm>
          <a:off x="604131" y="1420036"/>
          <a:ext cx="10037374" cy="49509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87124"/>
                <a:gridCol w="2250250"/>
              </a:tblGrid>
              <a:tr h="3887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Ação/Procedimentos Ambulatoriais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04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 médico psiquiátrico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 psicológico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 em grupo terapêutico infanto-juvenil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 individual </a:t>
                      </a:r>
                      <a:r>
                        <a:rPr lang="pt-BR" sz="18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Infanto-juvenil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Oficinas Terapêuticas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 multidisciplinar adulto individual.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 de Mães do Infantil com o Psicólogo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Dispensação de medicação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2190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Refeições aos usuários do CAPS I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960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Visitas domiciliares e intersetoriais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35*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Atividade extra CAPS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 de Fiscalização ao serviço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358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Acolhimentos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pt-BR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4.325</a:t>
                      </a:r>
                      <a:endParaRPr lang="pt-BR" sz="1600" b="1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59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</a:t>
            </a:r>
          </a:p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CAPS I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 rot="16200000">
            <a:off x="880" y="3770556"/>
            <a:ext cx="27190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OFICINAS TERAPÊUTICA</a:t>
            </a:r>
            <a:endParaRPr lang="pt-BR" sz="2000" dirty="0"/>
          </a:p>
        </p:txBody>
      </p:sp>
      <p:pic>
        <p:nvPicPr>
          <p:cNvPr id="74754" name="Imagem 6" descr="C:\Users\CAPS\Downloads\IMG-20220318-WA0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443" y="1595009"/>
            <a:ext cx="9126067" cy="475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50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</a:t>
            </a:r>
          </a:p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CAPS I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 rot="16200000">
            <a:off x="76008" y="3733357"/>
            <a:ext cx="27190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/>
              <a:t>OFICINAS TERAPÊUTICA</a:t>
            </a:r>
            <a:endParaRPr lang="pt-BR" sz="2000" dirty="0"/>
          </a:p>
        </p:txBody>
      </p:sp>
      <p:pic>
        <p:nvPicPr>
          <p:cNvPr id="74755" name="Imagem 13" descr="C:\Users\CAPS\Downloads\IMG-20211124-WA0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25" y="1486187"/>
            <a:ext cx="8280919" cy="507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7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/>
              <a:t>REUNIÃO DE PLANEJAMENTO PARA A CONFERÊNCIA MUNICIPAL DE SAÚDE MENTAL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75778" name="Imagem 12" descr="C:\Users\CAPS\Downloads\IMG-20220303-WA0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60" y="1595009"/>
            <a:ext cx="9447514" cy="519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38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145450" y="1601389"/>
            <a:ext cx="764205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cs typeface="Arial" pitchFamily="34" charset="0"/>
              </a:rPr>
              <a:t>RECURSOS FINANCEIROS SUS</a:t>
            </a:r>
            <a:endParaRPr lang="pt-BR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860352"/>
              </p:ext>
            </p:extLst>
          </p:nvPr>
        </p:nvGraphicFramePr>
        <p:xfrm>
          <a:off x="1235460" y="2483896"/>
          <a:ext cx="8955996" cy="3285365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29853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853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853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93619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b="1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Investimento Mínimo em Saúde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sz="3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93619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1106E8"/>
                          </a:solidFill>
                          <a:latin typeface="Arial Black" pitchFamily="34" charset="0"/>
                        </a:rPr>
                        <a:t>MUNICÍPIO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1106E8"/>
                          </a:solidFill>
                          <a:latin typeface="Arial Black" pitchFamily="34" charset="0"/>
                        </a:rPr>
                        <a:t>ESTADO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1106E8"/>
                          </a:solidFill>
                          <a:latin typeface="Arial Black" pitchFamily="34" charset="0"/>
                        </a:rPr>
                        <a:t>FEDERAL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98127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15%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12%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12% A 15%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8894501" y="866689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9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2616" y="25831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3198364-7285-4A14-A3E4-EBF4223EE6FB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779FB9E8-E112-45D8-8B81-5FFE735EFA17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27374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/>
              <a:t>1ª CONFERÊNCIA MUNICIPAL DE SAÚDE MENTAL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76802" name="Imagem 16" descr="C:\Users\CAPS\Downloads\IMG-20220317-WA0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447" y="1365576"/>
            <a:ext cx="9414058" cy="549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2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88" y="5620076"/>
            <a:ext cx="5520171" cy="103511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163" y="1763816"/>
            <a:ext cx="4404847" cy="2767005"/>
          </a:xfrm>
          <a:prstGeom prst="rect">
            <a:avLst/>
          </a:prstGeom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602044" y="1258449"/>
            <a:ext cx="4770530" cy="24752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CENTRAL</a:t>
            </a:r>
          </a:p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DE MARCAÇÃO</a:t>
            </a:r>
          </a:p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CONSULTAS/EXAMES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511715" y="5013029"/>
            <a:ext cx="5648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1º 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QUADRIMESTRE/2022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5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360373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621850" y="894103"/>
            <a:ext cx="86409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CENTRAL DE MARCAÇÃO CONSULTAS/EXAMES</a:t>
            </a:r>
          </a:p>
        </p:txBody>
      </p:sp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801629"/>
              </p:ext>
            </p:extLst>
          </p:nvPr>
        </p:nvGraphicFramePr>
        <p:xfrm>
          <a:off x="640344" y="1426167"/>
          <a:ext cx="10046165" cy="51531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2666"/>
                <a:gridCol w="2914262"/>
                <a:gridCol w="2909237"/>
              </a:tblGrid>
              <a:tr h="34897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Exames Marcados pela Regulação - Alta Complexidade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48974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DE MARCAÇÃO DE CONSULTAS E EXAMES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489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MUN_REGALADOR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QTDE 1º RDQA_2022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89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Angioplastia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Campina Grande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89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Aparelho Auditivo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Campina Grande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89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Audiometria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Campina Grande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89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Cateterismo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Campina Grande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89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Cintilografia Óssea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Campina Grande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89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Colonoscopia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Campina Grande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89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Densitometria Óssea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Campina Grande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89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Ecocardiógrama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Campina Grande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89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Ressonância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Campina Grande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89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Tomografias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Campina Grande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89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PET-CT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João Pessoa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754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10033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28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621850" y="894103"/>
            <a:ext cx="86409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CENTRAL DE MARCAÇÃO CONSULTAS/EXAMES</a:t>
            </a:r>
          </a:p>
        </p:txBody>
      </p:sp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895812"/>
              </p:ext>
            </p:extLst>
          </p:nvPr>
        </p:nvGraphicFramePr>
        <p:xfrm>
          <a:off x="605392" y="1538790"/>
          <a:ext cx="9991108" cy="43942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95554"/>
                <a:gridCol w="4995554"/>
              </a:tblGrid>
              <a:tr h="6586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QTDE 1º RDQA_2022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360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Oftalmologista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360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Tonometria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360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Campimetria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360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RX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360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Mamografia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55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02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621850" y="894103"/>
            <a:ext cx="86409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CENTRAL DE MARCAÇÃO CONSULTAS/EXAMES</a:t>
            </a:r>
          </a:p>
        </p:txBody>
      </p:sp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679119"/>
              </p:ext>
            </p:extLst>
          </p:nvPr>
        </p:nvGraphicFramePr>
        <p:xfrm>
          <a:off x="621850" y="1437198"/>
          <a:ext cx="10199675" cy="4998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14310"/>
                <a:gridCol w="3285365"/>
              </a:tblGrid>
              <a:tr h="18376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Consultas Marcadas pela Central do Município (SISREG II)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70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QTDE 1º RDQA _2022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1575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Angiologista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1575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Cardiologista 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1575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Cardiologista (Pediatra)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1575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Cirurgião (Adulto)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1575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Cirurgião (Pediatra)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1575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Cirurgião de Cabeça e Pescoço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241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 de Enfermagem na Atenção Especializada (PRÉ-NATAL)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1575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Dermatologista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1575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Dermatologista (Pediatra)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1575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Endocrinologista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1575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Endocrinologista (Pediatra)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1575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Gastroenterologia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69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621850" y="894103"/>
            <a:ext cx="86409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CENTRAL DE MARCAÇÃO CONSULTAS/EXAMES</a:t>
            </a:r>
          </a:p>
        </p:txBody>
      </p:sp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77276"/>
              </p:ext>
            </p:extLst>
          </p:nvPr>
        </p:nvGraphicFramePr>
        <p:xfrm>
          <a:off x="621850" y="1420036"/>
          <a:ext cx="10199675" cy="5082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14310"/>
                <a:gridCol w="3285365"/>
              </a:tblGrid>
              <a:tr h="345634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Consultas Marcadas pela Central do Município (SISREG II)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04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QTDE 1º RDQA _2022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34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Genética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34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Hematologista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34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Infectologista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34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Mastologista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34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Nefrologista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34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Ortopedista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34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Otorrino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34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Pneumologista (Pediatra)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34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Proctologia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34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Reumatologista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34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Triagem Oncológica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3456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  <a:tr h="3456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  <a:tc>
                  <a:txBody>
                    <a:bodyPr/>
                    <a:lstStyle/>
                    <a:p>
                      <a:pPr indent="-6096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377" marR="3937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286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621850" y="894103"/>
            <a:ext cx="86409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CENTRAL DE MARCAÇÃO CONSULTAS/EXAMES</a:t>
            </a:r>
          </a:p>
        </p:txBody>
      </p:sp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601055"/>
              </p:ext>
            </p:extLst>
          </p:nvPr>
        </p:nvGraphicFramePr>
        <p:xfrm>
          <a:off x="605392" y="1493781"/>
          <a:ext cx="10064660" cy="46355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32330"/>
                <a:gridCol w="5032330"/>
              </a:tblGrid>
              <a:tr h="42564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Consultas Marcadas pela Regulação do Município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9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QTDE 1º RDQA _2022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56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335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56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DERMATOLOGISTA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56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ECG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56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ENDOCRINOLOGISTA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56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GINECOLOGISTA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56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56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NUTRICIONISTA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56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ORTOPEDISTA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56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-6096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2.445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706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621850" y="894103"/>
            <a:ext cx="86409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CENTRAL DE MARCAÇÃO CONSULTAS/EXAMES</a:t>
            </a:r>
          </a:p>
        </p:txBody>
      </p:sp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760146"/>
              </p:ext>
            </p:extLst>
          </p:nvPr>
        </p:nvGraphicFramePr>
        <p:xfrm>
          <a:off x="621847" y="1673805"/>
          <a:ext cx="10064662" cy="32853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32331"/>
                <a:gridCol w="5032331"/>
              </a:tblGrid>
              <a:tr h="68515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EXAMES MARCADOS PELO FINANCEIRO</a:t>
                      </a:r>
                      <a:endParaRPr lang="pt-BR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777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QTDE 1º RDQA_2022 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224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Acompanhamento e avaliação de glaucoma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600271" y="4959170"/>
            <a:ext cx="5322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Central de Marcação Consultas e Exames </a:t>
            </a:r>
            <a:r>
              <a:rPr lang="pt-BR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SMS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778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342328" y="5364215"/>
            <a:ext cx="50305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1º 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QUADRIMESTRE/2022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7479" y="1208426"/>
            <a:ext cx="1440160" cy="16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WordArt 2"/>
          <p:cNvSpPr>
            <a:spLocks noChangeArrowheads="1" noChangeShapeType="1" noTextEdit="1"/>
          </p:cNvSpPr>
          <p:nvPr/>
        </p:nvSpPr>
        <p:spPr bwMode="auto">
          <a:xfrm>
            <a:off x="2405590" y="1638398"/>
            <a:ext cx="5683127" cy="22441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/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LABORATÓRIO</a:t>
            </a:r>
          </a:p>
          <a:p>
            <a:pPr algn="r"/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MUNICIPAL/CENTRAL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4295800" y="3882521"/>
            <a:ext cx="41821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PRODUÇÃO SIA-SUS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3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341689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605392" y="1147835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PRODUÇÃO AMBULATORIAL SIA/SUS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40405" y="4817069"/>
            <a:ext cx="8210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</a:rPr>
              <a:t>Fonte: TABNET/TABWI - Ministério da Saúde - Sistema de Informações Ambulatoriais do SUS (SIA/SUS)</a:t>
            </a:r>
            <a:endParaRPr lang="pt-BR" sz="1400" b="1" dirty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3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05392" y="1800211"/>
            <a:ext cx="3215367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b="1" kern="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LABORATÓRIO MUNICIPAL</a:t>
            </a:r>
            <a:endParaRPr lang="pt-BR" b="1" kern="50" dirty="0">
              <a:solidFill>
                <a:srgbClr val="0070C0"/>
              </a:solidFill>
              <a:latin typeface="Arial" panose="020B0604020202020204" pitchFamily="34" charset="0"/>
              <a:ea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925556"/>
              </p:ext>
            </p:extLst>
          </p:nvPr>
        </p:nvGraphicFramePr>
        <p:xfrm>
          <a:off x="680359" y="2348880"/>
          <a:ext cx="10092591" cy="23852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30576"/>
                <a:gridCol w="2880320"/>
                <a:gridCol w="2381695"/>
              </a:tblGrid>
              <a:tr h="930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CBO/Profissional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 smtClean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3º RDQA_2021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454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Farmacêutico Analista Clínico (Exames de Patologia Clínica)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15.933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15.061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1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501850" y="1239815"/>
            <a:ext cx="69407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1519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INDICADORES MUNICIPAIS </a:t>
            </a:r>
            <a:endParaRPr lang="pt-BR" sz="3200" dirty="0">
              <a:solidFill>
                <a:srgbClr val="1519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Demi ITC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06266"/>
              </p:ext>
            </p:extLst>
          </p:nvPr>
        </p:nvGraphicFramePr>
        <p:xfrm>
          <a:off x="1235460" y="1992305"/>
          <a:ext cx="9219889" cy="510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198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10332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INDICADORES DO ENTE FEDERADO</a:t>
                      </a:r>
                      <a:r>
                        <a:rPr lang="pt-BR" sz="2000" baseline="0" dirty="0"/>
                        <a:t> 5º BIMESTRE </a:t>
                      </a:r>
                      <a:r>
                        <a:rPr lang="pt-BR" sz="2000" baseline="0" dirty="0" smtClean="0"/>
                        <a:t>SET-OUT/2021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675389"/>
              </p:ext>
            </p:extLst>
          </p:nvPr>
        </p:nvGraphicFramePr>
        <p:xfrm>
          <a:off x="1232575" y="2513023"/>
          <a:ext cx="9219889" cy="366193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9465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38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95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28005">
                <a:tc rowSpan="2"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INDICADOR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Limite</a:t>
                      </a:r>
                      <a:r>
                        <a:rPr lang="pt-BR" sz="2400" baseline="0" dirty="0"/>
                        <a:t> Constitucional Anual</a:t>
                      </a:r>
                      <a:endParaRPr lang="pt-BR" sz="24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921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% Mínimo a Aplicar no Exercício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% Aplicado Até o Bimestre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45205">
                <a:tc>
                  <a:txBody>
                    <a:bodyPr/>
                    <a:lstStyle/>
                    <a:p>
                      <a:pPr algn="just"/>
                      <a:r>
                        <a:rPr lang="pt-BR" sz="2400" dirty="0">
                          <a:solidFill>
                            <a:srgbClr val="0070C0"/>
                          </a:solidFill>
                        </a:rPr>
                        <a:t>Despesas</a:t>
                      </a:r>
                      <a:r>
                        <a:rPr lang="pt-BR" sz="2400" baseline="0" dirty="0">
                          <a:solidFill>
                            <a:srgbClr val="0070C0"/>
                          </a:solidFill>
                        </a:rPr>
                        <a:t> Próprias com Ações e Serviços de Público de Saúde</a:t>
                      </a:r>
                      <a:endParaRPr lang="pt-BR" sz="240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rgbClr val="0070C0"/>
                          </a:solidFill>
                        </a:rPr>
                        <a:t>15 %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>
                          <a:solidFill>
                            <a:srgbClr val="0070C0"/>
                          </a:solidFill>
                        </a:rPr>
                        <a:t>24,92 </a:t>
                      </a:r>
                      <a:r>
                        <a:rPr lang="pt-BR" sz="2400" dirty="0">
                          <a:solidFill>
                            <a:srgbClr val="0070C0"/>
                          </a:solidFill>
                        </a:rPr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8894501" y="866689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2616" y="25831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2B5AC4C1-77C3-493A-AEE9-2843F35C3BC0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CB6A3450-972A-48AF-A69B-481031FF5DCC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970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605392" y="1193885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PRODUÇÃO AMBULATORIAL SIA/SUS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25071" y="5544235"/>
            <a:ext cx="8210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</a:rPr>
              <a:t>Fonte: TABNET/TABWI - Ministério da Saúde - Sistema de Informações Ambulatoriais do SUS (SIA/SUS)</a:t>
            </a:r>
            <a:endParaRPr lang="pt-BR" sz="1400" b="1" dirty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3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64080" y="2029360"/>
            <a:ext cx="3052952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b="1" kern="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LABORATÓRIO CENTRAL</a:t>
            </a:r>
            <a:endParaRPr lang="pt-BR" b="1" kern="50" dirty="0">
              <a:solidFill>
                <a:srgbClr val="0070C0"/>
              </a:solidFill>
              <a:latin typeface="Arial" panose="020B0604020202020204" pitchFamily="34" charset="0"/>
              <a:ea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098889"/>
              </p:ext>
            </p:extLst>
          </p:nvPr>
        </p:nvGraphicFramePr>
        <p:xfrm>
          <a:off x="621002" y="2485894"/>
          <a:ext cx="10109259" cy="29905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69753"/>
                <a:gridCol w="3369753"/>
                <a:gridCol w="3369753"/>
              </a:tblGrid>
              <a:tr h="1166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CBO/Profissional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 smtClean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3º RDQA_2021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237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Farmacêutico Analista Clínico (Exames de Patologia Clínica)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1.436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2.815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16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35" y="1833601"/>
            <a:ext cx="3461503" cy="240549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88" y="5620076"/>
            <a:ext cx="5520171" cy="1035114"/>
          </a:xfrm>
          <a:prstGeom prst="rect">
            <a:avLst/>
          </a:prstGeom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550495" y="1833601"/>
            <a:ext cx="4562175" cy="17304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VIGILÂNCIA</a:t>
            </a:r>
          </a:p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SANITÁRIA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640505" y="3795678"/>
            <a:ext cx="467720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PRODUÇÃO SIA-SUS/AÇÕES</a:t>
            </a:r>
            <a:endParaRPr lang="pt-BR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178962" y="4941317"/>
            <a:ext cx="5648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1º 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QUADRIMESTRE/2022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20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70890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SANITÁRIA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382489"/>
              </p:ext>
            </p:extLst>
          </p:nvPr>
        </p:nvGraphicFramePr>
        <p:xfrm>
          <a:off x="708649" y="1768553"/>
          <a:ext cx="9932856" cy="3918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18947"/>
                <a:gridCol w="2613909"/>
              </a:tblGrid>
              <a:tr h="77705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CADASTROS DE NOVOS ESTABELECIMENTOS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130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CADASTROS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RESTAURANTE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15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FABRICAÇÃO DE CONSERVAS DE FRUTAS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MERCADINHO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 MULTIDISCIPLINAR DE ATENDIMENTO EDUCACIONAL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PANIFICADORA/PADARIA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HORTIFRUTIGRANJEIRO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4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263703"/>
              </p:ext>
            </p:extLst>
          </p:nvPr>
        </p:nvGraphicFramePr>
        <p:xfrm>
          <a:off x="605392" y="1627185"/>
          <a:ext cx="10167558" cy="39170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50730"/>
                <a:gridCol w="1978640"/>
                <a:gridCol w="2638188"/>
              </a:tblGrid>
              <a:tr h="771074"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PROCEDIMENTOS AMBULATORIAIS SIA-SUS - VIGILÂNCIA SANITÁRIA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57031">
                <a:tc row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Ação/Procedimentos Ambulatoriais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VIGILÂNCIA SANITÁRIA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11406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ctr"/>
                          <a:tab pos="5400040" algn="r"/>
                        </a:tabLst>
                        <a:defRPr/>
                      </a:pPr>
                      <a:r>
                        <a:rPr lang="pt-BR" sz="1600" kern="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3º RDQA_2021</a:t>
                      </a:r>
                      <a:endParaRPr lang="pt-BR" sz="1600" kern="50" dirty="0" smtClean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917852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PT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Procedimentos da Vigilância Sanitária SIA-SUS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254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5703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254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Retângulo 11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SANITÁRIA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69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SANITÁRIA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36301"/>
              </p:ext>
            </p:extLst>
          </p:nvPr>
        </p:nvGraphicFramePr>
        <p:xfrm>
          <a:off x="691328" y="1627186"/>
          <a:ext cx="9950177" cy="4754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03631"/>
                <a:gridCol w="2646546"/>
              </a:tblGrid>
              <a:tr h="18750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VISITAS DE INSPEÇÃO SANITÁRIA 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971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AÇÕES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1232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AÇOUGUE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1232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ATIVIDADE DE ESTÉTICA (FISIOTERAPIA)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1232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1232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BARBEARIA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1232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CAMINHÃO PIPA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1232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CASA DE FESTAS E EVENTOS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12322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CASA DE SALGADOS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246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COMERCIO ATACADISTA DE CEREAIS E LEGUMINOSAS BENEFICIADOS, FARINHAS, AMIDOS E FÉCULAS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1232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CABELEILEIROS, MANICURE E PEDICURE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1232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 MULTIDISCIPLINAR DE ATENDIMENTO EDUCACIONAL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467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SANITÁRIA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101182"/>
              </p:ext>
            </p:extLst>
          </p:nvPr>
        </p:nvGraphicFramePr>
        <p:xfrm>
          <a:off x="609600" y="1600200"/>
          <a:ext cx="10031905" cy="4619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63621"/>
                <a:gridCol w="2668284"/>
              </a:tblGrid>
              <a:tr h="3849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COMÉRCIO VEREGISTA DE MERCADORIAS EM GERAL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3849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COMÉRCIO VEREJISTA DE MERCADORIAS EM LOJAS DE CONVENIÊNCIA 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3849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COMÉRCIO VAREJISTA DE PRODUTOS ALIMENTÍCIOS EM GERAL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3849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COMERCIALIZAÇÃO DE FRANGOS ABATIDOS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3849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COMÉRCIO VAREJISTA DE ARTIGOS DE ÓTICA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3849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COMERCIO VAREJISTA DE HORTIFRUTIGRANJEIROS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3849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CONSULTÓRIO DE FISIOTERAPIA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3849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ESCOLA MUNICIPAL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3849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ESCOLA PARTICULAR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3849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FABRICAÇÃO DE CONSERVAS DE FRUTAS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38492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HORTIFRUTIGRANJEIRO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3849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INSTITUIÇÃO DE LONGA PERMANENCIA PARA IDOSOS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875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SANITÁRIA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340197"/>
              </p:ext>
            </p:extLst>
          </p:nvPr>
        </p:nvGraphicFramePr>
        <p:xfrm>
          <a:off x="695400" y="1808820"/>
          <a:ext cx="9946105" cy="41404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00643"/>
                <a:gridCol w="2645462"/>
              </a:tblGrid>
              <a:tr h="4600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LANCHONETE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4600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295525" algn="l"/>
                        </a:tabLs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MANICURE/PEDICURE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4600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MERCADINHO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4600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MERCEARIA 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4600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PADARIA/PANIFICADORA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4600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PRESTAÇÃO DE SERVIÇOS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4600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RESTAURANTE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4600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SERVIÇOS DE FUNERÁRIAS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</a:tr>
              <a:tr h="4600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0181" marR="4018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48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SANITÁRIA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930255"/>
              </p:ext>
            </p:extLst>
          </p:nvPr>
        </p:nvGraphicFramePr>
        <p:xfrm>
          <a:off x="695400" y="1853824"/>
          <a:ext cx="10077550" cy="37354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7987"/>
                <a:gridCol w="4699563"/>
              </a:tblGrid>
              <a:tr h="800446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DENÚNCIAS RECEBIDAS/ATENDIDAS - VIGILÂNCIA SANITÁRIA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33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AÇÕES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8004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DENÚNCIAS RECEBIDAS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8004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DENÚNCIAS ATENDIDAS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8004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ATIVIDADES EDUCATIVAS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62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SANITÁRIA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146485"/>
              </p:ext>
            </p:extLst>
          </p:nvPr>
        </p:nvGraphicFramePr>
        <p:xfrm>
          <a:off x="701828" y="1853825"/>
          <a:ext cx="10077550" cy="38254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6978"/>
                <a:gridCol w="4700572"/>
              </a:tblGrid>
              <a:tr h="54006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Tipos de Visitas - Vigilância Sanitária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600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VISITAS DE INSPEÇÃO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400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INICIAL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400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ROTINA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400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RETORNO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3051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20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SANITÁRIA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436365"/>
              </p:ext>
            </p:extLst>
          </p:nvPr>
        </p:nvGraphicFramePr>
        <p:xfrm>
          <a:off x="691830" y="1763816"/>
          <a:ext cx="10081120" cy="40954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50650"/>
                <a:gridCol w="4230470"/>
              </a:tblGrid>
              <a:tr h="59617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DOCUMENTOS EMITIDOS - VIGILÂNCIA SANITÁRIA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69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b="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600" b="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37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NOTIFICAÇÕES</a:t>
                      </a:r>
                      <a:endParaRPr lang="pt-BR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37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APREENSÃO</a:t>
                      </a:r>
                      <a:endParaRPr lang="pt-BR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37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ALVARÁS EMITIDOS</a:t>
                      </a:r>
                      <a:endParaRPr lang="pt-BR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37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LAUDO TÉCNICO</a:t>
                      </a:r>
                      <a:endParaRPr lang="pt-BR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37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LAUDOS EMITIDOS PARA EVENTOS</a:t>
                      </a:r>
                      <a:endParaRPr lang="pt-BR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37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APROVAÇÃO DE PROJETOS</a:t>
                      </a:r>
                      <a:endParaRPr lang="pt-BR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37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BAIXA DE ALVARÁ</a:t>
                      </a:r>
                      <a:endParaRPr lang="pt-BR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37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605392" y="5859270"/>
            <a:ext cx="34994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Vig. Sanitária de Lagoa </a:t>
            </a:r>
            <a:r>
              <a:rPr lang="pt-BR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Seca-PB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78009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347528" y="1323672"/>
            <a:ext cx="7083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1519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INDICADORES MUNICIPAIS </a:t>
            </a:r>
            <a:endParaRPr lang="pt-BR" sz="3200" dirty="0">
              <a:solidFill>
                <a:srgbClr val="1519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Demi ITC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190073" y="5688789"/>
            <a:ext cx="7939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FONTE: SIOPS – Sistema de Informações Orçamento Público da Saúde</a:t>
            </a:r>
            <a:endParaRPr lang="pt-BR" sz="1400" dirty="0">
              <a:solidFill>
                <a:srgbClr val="002060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557218"/>
              </p:ext>
            </p:extLst>
          </p:nvPr>
        </p:nvGraphicFramePr>
        <p:xfrm>
          <a:off x="1235460" y="2303875"/>
          <a:ext cx="921988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198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INDICADORES DO ENTE FEDERADO </a:t>
                      </a:r>
                      <a:r>
                        <a:rPr lang="pt-BR" sz="2000" baseline="0" dirty="0"/>
                        <a:t>6º BIMESTRE </a:t>
                      </a:r>
                      <a:r>
                        <a:rPr lang="pt-BR" sz="2000" baseline="0" dirty="0" smtClean="0"/>
                        <a:t>NOV-DEZ/2021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719249"/>
              </p:ext>
            </p:extLst>
          </p:nvPr>
        </p:nvGraphicFramePr>
        <p:xfrm>
          <a:off x="1235460" y="2708921"/>
          <a:ext cx="9219889" cy="288031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9465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138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95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43866">
                <a:tc rowSpan="2">
                  <a:txBody>
                    <a:bodyPr/>
                    <a:lstStyle/>
                    <a:p>
                      <a:pPr algn="ctr"/>
                      <a:r>
                        <a:rPr lang="pt-BR" sz="2000" b="0" dirty="0"/>
                        <a:t>INDICADOR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b="0" dirty="0"/>
                        <a:t>Limite</a:t>
                      </a:r>
                      <a:r>
                        <a:rPr lang="pt-BR" sz="2000" b="0" baseline="0" dirty="0"/>
                        <a:t> Constitucional Anual</a:t>
                      </a:r>
                      <a:endParaRPr lang="pt-BR" sz="2000" b="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857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/>
                        <a:t>% Mínimo a Aplicar no Exercício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/>
                        <a:t>% Aplicado Até o Bimestre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17883">
                <a:tc>
                  <a:txBody>
                    <a:bodyPr/>
                    <a:lstStyle/>
                    <a:p>
                      <a:pPr algn="just"/>
                      <a:r>
                        <a:rPr lang="pt-BR" sz="2000" b="0" dirty="0">
                          <a:solidFill>
                            <a:srgbClr val="0070C0"/>
                          </a:solidFill>
                        </a:rPr>
                        <a:t>Despesas</a:t>
                      </a:r>
                      <a:r>
                        <a:rPr lang="pt-BR" sz="2000" b="0" baseline="0" dirty="0">
                          <a:solidFill>
                            <a:srgbClr val="0070C0"/>
                          </a:solidFill>
                        </a:rPr>
                        <a:t> Próprias com Ações e Serviços de Público de Saúde</a:t>
                      </a:r>
                      <a:endParaRPr lang="pt-BR" sz="2000" b="0" dirty="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>
                          <a:solidFill>
                            <a:srgbClr val="0070C0"/>
                          </a:solidFill>
                        </a:rPr>
                        <a:t>15 %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 smtClean="0">
                          <a:solidFill>
                            <a:srgbClr val="0070C0"/>
                          </a:solidFill>
                        </a:rPr>
                        <a:t>27,79 </a:t>
                      </a:r>
                      <a:r>
                        <a:rPr lang="pt-BR" sz="2000" b="0" dirty="0">
                          <a:solidFill>
                            <a:srgbClr val="0070C0"/>
                          </a:solidFill>
                        </a:rPr>
                        <a:t>%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tângulo 12"/>
          <p:cNvSpPr/>
          <p:nvPr/>
        </p:nvSpPr>
        <p:spPr>
          <a:xfrm>
            <a:off x="8894501" y="866689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7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2616" y="25831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875420" y="6287389"/>
            <a:ext cx="95799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OBS: DADOS AINDA NÃO DISPONIBILIZADOS PARA O PRIMEIRO </a:t>
            </a:r>
            <a:r>
              <a:rPr lang="pt-BR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BIMESTRE/2022 </a:t>
            </a:r>
            <a:r>
              <a:rPr lang="pt-BR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PELO SIOPS.</a:t>
            </a:r>
            <a:endParaRPr lang="pt-BR" sz="1600" dirty="0">
              <a:solidFill>
                <a:srgbClr val="FF0000"/>
              </a:solidFill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659A6565-029D-4F94-9DAF-F85E072CFA03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B928AF66-0566-4812-91FD-0A8FC23A2886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41796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</a:t>
            </a:r>
          </a:p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VIGILÂNCIA SANITÁRIA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97282" name="Imagem 16" descr="C:\Users\Fabio\Downloads\IMG-20220323-WA0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85" y="1531713"/>
            <a:ext cx="9136015" cy="432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685510" y="5952603"/>
            <a:ext cx="886598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 DE MARÇO PRESENÇA EVENTO SEC. CULTURA - PESQUE &amp; PAGUE QUINTAL DE CASA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92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 rot="16200000">
            <a:off x="3301775" y="4032643"/>
            <a:ext cx="502778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/>
              <a:t>INSPESÕES DE ROTINA</a:t>
            </a:r>
            <a:endParaRPr lang="pt-BR" sz="2000" dirty="0"/>
          </a:p>
        </p:txBody>
      </p:sp>
      <p:pic>
        <p:nvPicPr>
          <p:cNvPr id="98306" name="Imagem 14" descr="C:\Users\Fabio\Downloads\IMG-20220210-WA0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9" y="1718809"/>
            <a:ext cx="4275476" cy="502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Imagem 15" descr="C:\Users\Fabio\Downloads\IMG-20220210-WA0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718808"/>
            <a:ext cx="4562918" cy="502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1145450" y="1070681"/>
            <a:ext cx="71107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SANITÁRIA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42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145450" y="1070681"/>
            <a:ext cx="71107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SANITÁRIA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pic>
        <p:nvPicPr>
          <p:cNvPr id="99330" name="Imagem 12" descr="C:\Users\Fabio\Downloads\IMG-20220407-WA000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56" y="1673804"/>
            <a:ext cx="8550949" cy="508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 rot="16200000">
            <a:off x="-983518" y="3842698"/>
            <a:ext cx="5122633" cy="710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07 DE ABRIL PRESENÇA PALESTRA ABRIL VERDE - SALÃO </a:t>
            </a:r>
            <a:r>
              <a:rPr lang="pt-BR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PAROQUIAL</a:t>
            </a: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81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145450" y="1070681"/>
            <a:ext cx="71107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SANITÁRIA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pic>
        <p:nvPicPr>
          <p:cNvPr id="100354" name="Imagem 20" descr="C:\Users\Fabio\Downloads\20220317_0813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510" y="1808820"/>
            <a:ext cx="9087440" cy="504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 rot="16200000">
            <a:off x="-1404384" y="3912760"/>
            <a:ext cx="5279688" cy="641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DE MARÇO - PRECAUÇÕES COVID 19- I CONFERÊNCIA SAÚDE MENTAL – CONVENTO IPUARANA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7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145450" y="1070681"/>
            <a:ext cx="71107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SANITÁRIA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 rot="16200000">
            <a:off x="-788271" y="3440658"/>
            <a:ext cx="426313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27,28 DE ABRIL - PRESENÇA NA II SEMANA LITERARIA – PRAÇA PÚBLICA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1379" name="Imagem 22" descr="C:\Users\Fabio\Downloads\IMG-20220428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012" y="1593901"/>
            <a:ext cx="8843483" cy="49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09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88" y="5620076"/>
            <a:ext cx="5520171" cy="103511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45" y="1898830"/>
            <a:ext cx="3234284" cy="2310398"/>
          </a:xfrm>
          <a:prstGeom prst="rect">
            <a:avLst/>
          </a:prstGeom>
        </p:spPr>
      </p:pic>
      <p:sp>
        <p:nvSpPr>
          <p:cNvPr id="15" name="WordArt 2"/>
          <p:cNvSpPr>
            <a:spLocks noChangeArrowheads="1" noChangeShapeType="1" noTextEdit="1"/>
          </p:cNvSpPr>
          <p:nvPr/>
        </p:nvSpPr>
        <p:spPr bwMode="auto">
          <a:xfrm>
            <a:off x="2006408" y="2311446"/>
            <a:ext cx="4365485" cy="14851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VIGILÂNCIA</a:t>
            </a:r>
          </a:p>
          <a:p>
            <a:pPr algn="r" rtl="0">
              <a:buNone/>
            </a:pPr>
            <a:r>
              <a:rPr lang="pt-BR" sz="3600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EPIDEMIOLÓGICA</a:t>
            </a:r>
            <a:endParaRPr lang="pt-BR" sz="3600" kern="10" dirty="0">
              <a:ln w="9525">
                <a:solidFill>
                  <a:srgbClr val="00206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3433105" y="5184196"/>
            <a:ext cx="5648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1º 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QUADRIMESTRE/2022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135560" y="3995733"/>
            <a:ext cx="41821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PRODUÇÃO E AÇÕES</a:t>
            </a:r>
            <a:endParaRPr lang="pt-BR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4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9459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EPIDEMIOLÓGICA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366038"/>
              </p:ext>
            </p:extLst>
          </p:nvPr>
        </p:nvGraphicFramePr>
        <p:xfrm>
          <a:off x="695400" y="1988840"/>
          <a:ext cx="9946104" cy="3722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2232"/>
                <a:gridCol w="3131936"/>
                <a:gridCol w="3131936"/>
              </a:tblGrid>
              <a:tr h="54006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MORTALIDADE SIM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572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OCORRÊNCIA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RESIDÊNCIA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839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ÓBITOS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899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ÓBITO MATERNO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9861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ÓBITO INFANTIL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599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EPIDEMIOLÓGICA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565863"/>
              </p:ext>
            </p:extLst>
          </p:nvPr>
        </p:nvGraphicFramePr>
        <p:xfrm>
          <a:off x="605391" y="1718811"/>
          <a:ext cx="10036113" cy="3374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5555"/>
                <a:gridCol w="3160279"/>
                <a:gridCol w="3160279"/>
              </a:tblGrid>
              <a:tr h="54366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MORTALIDADE SIM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VIGILÂNCIA EPIDEMIOLÓGICA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7253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2932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OCORRÊNCIA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RESIDÊNCIA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9124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NASCIDOS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758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EPIDEMIOLÓGICA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740607"/>
              </p:ext>
            </p:extLst>
          </p:nvPr>
        </p:nvGraphicFramePr>
        <p:xfrm>
          <a:off x="695400" y="1898830"/>
          <a:ext cx="10077550" cy="41108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7986"/>
                <a:gridCol w="4699564"/>
              </a:tblGrid>
              <a:tr h="58448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Agravos Notificados - Vigilância Epidemiológica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89654">
                <a:tc>
                  <a:txBody>
                    <a:bodyPr/>
                    <a:lstStyle/>
                    <a:p>
                      <a:pPr marL="180340" marR="2692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AGRAVOS 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8102">
                <a:tc>
                  <a:txBody>
                    <a:bodyPr/>
                    <a:lstStyle/>
                    <a:p>
                      <a:pPr marL="90170" marR="26924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 ANTI-RÁBICO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8102">
                <a:tc>
                  <a:txBody>
                    <a:bodyPr/>
                    <a:lstStyle/>
                    <a:p>
                      <a:pPr marL="90170" marR="26924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DENGUE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8102">
                <a:tc>
                  <a:txBody>
                    <a:bodyPr/>
                    <a:lstStyle/>
                    <a:p>
                      <a:pPr marL="90170" marR="26924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CHIKUNGUNYA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8102">
                <a:tc>
                  <a:txBody>
                    <a:bodyPr/>
                    <a:lstStyle/>
                    <a:p>
                      <a:pPr marL="90170" marR="26924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TUBERCULOSE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8102">
                <a:tc>
                  <a:txBody>
                    <a:bodyPr/>
                    <a:lstStyle/>
                    <a:p>
                      <a:pPr marL="90170" marR="26924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DIARRÉIA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888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8102">
                <a:tc>
                  <a:txBody>
                    <a:bodyPr/>
                    <a:lstStyle/>
                    <a:p>
                      <a:pPr marL="90170" marR="26924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ACIDENTE DE TRABALHO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1590" marR="2159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8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979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722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EPIDEMIOLÓGICA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230468"/>
              </p:ext>
            </p:extLst>
          </p:nvPr>
        </p:nvGraphicFramePr>
        <p:xfrm>
          <a:off x="605392" y="1763813"/>
          <a:ext cx="10167558" cy="41404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25003"/>
                <a:gridCol w="4742555"/>
              </a:tblGrid>
              <a:tr h="71075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Doenças Sexualmente Transmissíveis - Vigilância Epidemiológica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7107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AGRAVOS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94697">
                <a:tc>
                  <a:txBody>
                    <a:bodyPr/>
                    <a:lstStyle/>
                    <a:p>
                      <a:pPr marR="26924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57625" algn="l"/>
                        </a:tabLs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Sífilis Adquirida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57625" algn="l"/>
                        </a:tabLs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94697">
                <a:tc>
                  <a:txBody>
                    <a:bodyPr/>
                    <a:lstStyle/>
                    <a:p>
                      <a:pPr marR="26924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57625" algn="l"/>
                        </a:tabLs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AIDS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57625" algn="l"/>
                        </a:tabLs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94697">
                <a:tc>
                  <a:txBody>
                    <a:bodyPr/>
                    <a:lstStyle/>
                    <a:p>
                      <a:pPr marR="26924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857625" algn="l"/>
                        </a:tabLs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DST sem Especificação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57625" algn="l"/>
                        </a:tabLs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9348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816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35460" y="1494740"/>
            <a:ext cx="9432540" cy="5363260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bject 6"/>
          <p:cNvSpPr txBox="1"/>
          <p:nvPr/>
        </p:nvSpPr>
        <p:spPr>
          <a:xfrm>
            <a:off x="1558926" y="1808820"/>
            <a:ext cx="891099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5"/>
              </a:spcBef>
            </a:pPr>
            <a:r>
              <a:rPr lang="pt-BR" sz="3200" dirty="0">
                <a:solidFill>
                  <a:schemeClr val="bg1"/>
                </a:solidFill>
                <a:latin typeface="Eras Demi ITC" panose="020B0805030504020804" pitchFamily="34" charset="0"/>
              </a:rPr>
              <a:t>TRANSFERÊNCIA FUNDO A FUNDO - FNS </a:t>
            </a:r>
            <a:r>
              <a:rPr lang="pt-BR" sz="32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 POR BLOCO DE FINANCIAMENTO </a:t>
            </a:r>
            <a:endParaRPr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Demi ITC" pitchFamily="34" charset="0"/>
              <a:cs typeface="Arial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593850" y="3924056"/>
            <a:ext cx="9074150" cy="1979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ct val="145800"/>
              </a:lnSpc>
              <a:spcBef>
                <a:spcPts val="100"/>
              </a:spcBef>
            </a:pPr>
            <a:r>
              <a:rPr lang="pt-BR" sz="2800" spc="-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DE ACORDO COM </a:t>
            </a:r>
            <a:r>
              <a:rPr lang="pt-B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OS FILTROS </a:t>
            </a:r>
            <a:r>
              <a:rPr lang="pt-BR" sz="2800" spc="-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REALIZADOS, OS VALORES APRESENTADOS  </a:t>
            </a:r>
            <a:r>
              <a:rPr lang="pt-B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SERÃO </a:t>
            </a:r>
            <a:r>
              <a:rPr lang="pt-BR" sz="2800" spc="-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DE REPASSES </a:t>
            </a:r>
            <a:r>
              <a:rPr lang="pt-BR" sz="2800" spc="-1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MUNICIPAIS DE </a:t>
            </a:r>
            <a:r>
              <a:rPr lang="pt-BR" sz="2800" spc="-5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  <a:cs typeface="Arial" pitchFamily="34" charset="0"/>
              </a:rPr>
              <a:t>LAGOA SECA</a:t>
            </a:r>
            <a:endParaRPr lang="pt-BR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Demi ITC" pitchFamily="34" charset="0"/>
              <a:cs typeface="Arial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8894501" y="866689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2616" y="25831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E9ACBF17-50CE-4282-AE16-07321D272172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3F56E411-9761-4878-BB17-130DA03F26D3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271240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EPIDEMIOLÓGICA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720513"/>
              </p:ext>
            </p:extLst>
          </p:nvPr>
        </p:nvGraphicFramePr>
        <p:xfrm>
          <a:off x="695400" y="1673805"/>
          <a:ext cx="9856095" cy="3915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8818"/>
                <a:gridCol w="4597277"/>
              </a:tblGrid>
              <a:tr h="816484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Situação Epidemiológica dos Casos Notificados e testados para COVID-19  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224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CASOS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65606">
                <a:tc>
                  <a:txBody>
                    <a:bodyPr/>
                    <a:lstStyle/>
                    <a:p>
                      <a:pPr marR="26924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57625" algn="l"/>
                        </a:tabLs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POSITIVOS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57625" algn="l"/>
                        </a:tabLs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65606">
                <a:tc>
                  <a:txBody>
                    <a:bodyPr/>
                    <a:lstStyle/>
                    <a:p>
                      <a:pPr marR="26924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57625" algn="l"/>
                        </a:tabLs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NEGATIVOS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57625" algn="l"/>
                        </a:tabLs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65606">
                <a:tc>
                  <a:txBody>
                    <a:bodyPr/>
                    <a:lstStyle/>
                    <a:p>
                      <a:pPr marR="26924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57625" algn="l"/>
                        </a:tabLs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CURADOS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57625" algn="l"/>
                        </a:tabLs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8797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2012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836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626645" y="5634245"/>
            <a:ext cx="4515788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Vig. Epidemiológica de Lagoa Seca-PB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8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88" y="5620076"/>
            <a:ext cx="5520171" cy="103511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09" y="2123855"/>
            <a:ext cx="4087647" cy="2463490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2135560" y="3995733"/>
            <a:ext cx="41821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pt-BR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PRODUÇÃO E AÇÕES</a:t>
            </a:r>
            <a:endParaRPr lang="pt-BR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16" name="WordArt 2"/>
          <p:cNvSpPr>
            <a:spLocks noChangeArrowheads="1" noChangeShapeType="1" noTextEdit="1"/>
          </p:cNvSpPr>
          <p:nvPr/>
        </p:nvSpPr>
        <p:spPr bwMode="auto">
          <a:xfrm>
            <a:off x="2006408" y="2311446"/>
            <a:ext cx="4365485" cy="14851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VIGILÂNCIA</a:t>
            </a:r>
          </a:p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AMBIENTAL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433105" y="5004176"/>
            <a:ext cx="5648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1º 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QUADRIMESTRE/2022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8787663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3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41092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AMBIENTAL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923582"/>
              </p:ext>
            </p:extLst>
          </p:nvPr>
        </p:nvGraphicFramePr>
        <p:xfrm>
          <a:off x="602895" y="1632530"/>
          <a:ext cx="9991108" cy="41330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13285"/>
                <a:gridCol w="2877823"/>
              </a:tblGrid>
              <a:tr h="379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76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DETETIZAÇÃO (BOMBA COSTAL)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76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CONTROLE DE ROEDORES (Desratização Imóveis)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76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TRABALHOS EDUCATIVOS (Palestras)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076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Distribuição de peixes (Controle Biológico)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 Depósitos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2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APURAÇÃO DE DENÚNCIAS/SOLICITAÇÃO E AVERIGUAÇÃO DE FOCOS - AEDES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24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 EM PONTOS ESTRATÉGICOS (PE) - (postos de gasolina, sucatas, borracharias e cemitérios)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2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REALIZAÇÃO DO 1º LIRA (Levantamento de índice rápido)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IIP 1,8 (04 a 08/04/2022)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24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COLETA DE AMOSTRAS D´ÁGUA, PARA ANÁLISE DA QUALIDADE DA ÁGUA PARA CONSUMO HUMANO - VIGIÁGUA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4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AMBIENTAL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957369"/>
              </p:ext>
            </p:extLst>
          </p:nvPr>
        </p:nvGraphicFramePr>
        <p:xfrm>
          <a:off x="605392" y="1763815"/>
          <a:ext cx="10032545" cy="38704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3554"/>
                <a:gridCol w="1405138"/>
                <a:gridCol w="1271745"/>
                <a:gridCol w="1271745"/>
                <a:gridCol w="1268736"/>
                <a:gridCol w="1231627"/>
              </a:tblGrid>
              <a:tr h="547963"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Imóveis Trabalhados - Vigilância Ambiental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1740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99573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JAN/2022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FEV/2022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MAR/2022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ABR/2022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0311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Trabalhados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1.904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2.305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2.936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1.628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8.773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0311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Tratados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269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1.168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0311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Inspecionados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66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AMBIENTAL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358873"/>
              </p:ext>
            </p:extLst>
          </p:nvPr>
        </p:nvGraphicFramePr>
        <p:xfrm>
          <a:off x="605393" y="1718812"/>
          <a:ext cx="10306141" cy="44104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1853"/>
                <a:gridCol w="854217"/>
                <a:gridCol w="1857872"/>
                <a:gridCol w="1859891"/>
                <a:gridCol w="1568084"/>
                <a:gridCol w="2414224"/>
              </a:tblGrid>
              <a:tr h="544252"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LEVANTAMENTO DE ÍNDICE RÁPIDO (LIRA) – 04 a 08 DE ABRIL/2022 (1º EXTRATO)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173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CAT.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IMÓVEIS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(programados)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IMÓVEIS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(inspecionados)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IMÓVEIS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(positivos)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INDICE DE INFESTAÇÃO PRÉDIAL I.I.P %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55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LAGOA SECA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CID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55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SÃO JOSÉ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55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BELA VISTA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55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ANACLETO  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8153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MONTE ALEGRE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5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815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695400" y="1103966"/>
            <a:ext cx="8210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VIGILÂNCIA AMBIENTAL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781846"/>
              </p:ext>
            </p:extLst>
          </p:nvPr>
        </p:nvGraphicFramePr>
        <p:xfrm>
          <a:off x="695400" y="1808820"/>
          <a:ext cx="9991111" cy="31503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6790"/>
                <a:gridCol w="1665676"/>
                <a:gridCol w="1392486"/>
                <a:gridCol w="1533013"/>
                <a:gridCol w="1532029"/>
                <a:gridCol w="1811117"/>
              </a:tblGrid>
              <a:tr h="696807"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VACINAÇÃO ANTI-RÁBICA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5021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Nº de Localidades visitadas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Cães vacinados zona Urbana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Cães vacinados zona Rural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Gatos vacinados zona Urbana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Gatos vacinados zona Rural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animais vacinados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9513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633835" y="5004175"/>
            <a:ext cx="405591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FONTE: Vig. Ambiental de Lagoa Seca-PB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4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</a:t>
            </a:r>
          </a:p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 VIGILÂNCIA AMBIENTAL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13666" name="Imagem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-352" r="20372" b="352"/>
          <a:stretch>
            <a:fillRect/>
          </a:stretch>
        </p:blipFill>
        <p:spPr bwMode="auto">
          <a:xfrm>
            <a:off x="1325471" y="1746951"/>
            <a:ext cx="4860540" cy="3957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Imagem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021" y="1779554"/>
            <a:ext cx="4496930" cy="385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176120" y="5722973"/>
            <a:ext cx="318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/>
              <a:t>Figura 2 - distribuição de peixes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2180565" y="5814265"/>
            <a:ext cx="294638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1 - Visitas domiciliares</a:t>
            </a:r>
            <a:endParaRPr lang="pt-BR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2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VIGILÂNCIA AMBIENTAL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14690" name="Imagem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8" b="38022"/>
          <a:stretch>
            <a:fillRect/>
          </a:stretch>
        </p:blipFill>
        <p:spPr bwMode="auto">
          <a:xfrm>
            <a:off x="1160332" y="1673806"/>
            <a:ext cx="558323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Imagem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060" y="1673805"/>
            <a:ext cx="420148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710055" y="5651138"/>
            <a:ext cx="448379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3 - denúncia de depósito desprotegido</a:t>
            </a:r>
            <a:endParaRPr lang="pt-BR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201695" y="5653341"/>
            <a:ext cx="3690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4 – verificação da presença de criadouros em depósitos de água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021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VIGILÂNCIA AMBIENTAL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15714" name="Imagem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 bwMode="auto">
          <a:xfrm>
            <a:off x="1235460" y="1718809"/>
            <a:ext cx="4863960" cy="364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06225" y="5454225"/>
            <a:ext cx="4890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5 - Dedetização 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perifocal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 bomba costal</a:t>
            </a:r>
            <a:endParaRPr lang="pt-BR" dirty="0"/>
          </a:p>
        </p:txBody>
      </p:sp>
      <p:pic>
        <p:nvPicPr>
          <p:cNvPr id="115715" name="Imagem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 bwMode="auto">
          <a:xfrm>
            <a:off x="6231015" y="1718808"/>
            <a:ext cx="4455495" cy="364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347892" y="5454225"/>
            <a:ext cx="4425058" cy="358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6 - dedetização </a:t>
            </a:r>
            <a:r>
              <a:rPr lang="pt-BR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perifocal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 bomba costal</a:t>
            </a:r>
            <a:endParaRPr lang="pt-B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0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VIGILÂNCIA AMBIENTAL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16738" name="Imagem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8" t="-735" r="15196" b="735"/>
          <a:stretch>
            <a:fillRect/>
          </a:stretch>
        </p:blipFill>
        <p:spPr bwMode="auto">
          <a:xfrm>
            <a:off x="1235460" y="1595009"/>
            <a:ext cx="5220580" cy="390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325470" y="5589240"/>
            <a:ext cx="468052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7 - controle solicitações e denúncia: cisternas desprotegidas</a:t>
            </a:r>
            <a:endParaRPr lang="pt-B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6739" name="Imagem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t="919" r="552" b="9927"/>
          <a:stretch>
            <a:fillRect/>
          </a:stretch>
        </p:blipFill>
        <p:spPr bwMode="auto">
          <a:xfrm>
            <a:off x="6906090" y="1613809"/>
            <a:ext cx="369041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912589" y="5731330"/>
            <a:ext cx="3364853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9 - inspeção e tratamento de depósitos com larvas</a:t>
            </a:r>
            <a:endParaRPr lang="pt-B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91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083745" y="905741"/>
            <a:ext cx="61656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1106E8"/>
                </a:solidFill>
                <a:latin typeface="Arial" pitchFamily="34" charset="0"/>
                <a:cs typeface="Arial" pitchFamily="34" charset="0"/>
              </a:rPr>
              <a:t>REPASSES FUNDO A </a:t>
            </a:r>
            <a:r>
              <a:rPr lang="pt-BR" sz="2400" b="1" dirty="0" smtClean="0">
                <a:solidFill>
                  <a:srgbClr val="1106E8"/>
                </a:solidFill>
                <a:latin typeface="Arial" pitchFamily="34" charset="0"/>
                <a:cs typeface="Arial" pitchFamily="34" charset="0"/>
              </a:rPr>
              <a:t>FUNDO</a:t>
            </a:r>
            <a:endParaRPr lang="pt-BR" sz="2400" b="1" dirty="0">
              <a:solidFill>
                <a:srgbClr val="1106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8894501" y="638690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2616" y="9863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920425" y="6219310"/>
            <a:ext cx="7939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FONTE: FNS – Fundo Nacional de Saúde</a:t>
            </a:r>
            <a:endParaRPr lang="pt-BR" sz="1400" dirty="0">
              <a:solidFill>
                <a:srgbClr val="002060"/>
              </a:solidFill>
            </a:endParaRPr>
          </a:p>
        </p:txBody>
      </p:sp>
      <p:pic>
        <p:nvPicPr>
          <p:cNvPr id="13" name="Imagem 12" descr="https://portalfns.saude.gov.br/wp-content/uploads/2020/07/FNS_MARCA-1024x51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28" y="1011985"/>
            <a:ext cx="1514475" cy="5905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237119"/>
              </p:ext>
            </p:extLst>
          </p:nvPr>
        </p:nvGraphicFramePr>
        <p:xfrm>
          <a:off x="965430" y="1808820"/>
          <a:ext cx="10441160" cy="406668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69542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34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434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39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CUSTEIO</a:t>
                      </a:r>
                      <a:endParaRPr lang="pt-BR" sz="24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2000" b="1" dirty="0" smtClean="0">
                          <a:solidFill>
                            <a:schemeClr val="bg1"/>
                          </a:solidFill>
                        </a:rPr>
                        <a:t>COMPARATIVO POR RDQA</a:t>
                      </a:r>
                      <a:endParaRPr lang="pt-BR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1165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bg1"/>
                          </a:solidFill>
                        </a:rPr>
                        <a:t>Manutenção das Ações e Serviços Públicos de Saúde </a:t>
                      </a:r>
                      <a:endParaRPr lang="pt-BR" b="1"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3º </a:t>
                      </a:r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RDQA_2021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1º RDQA_2022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505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VIGILÂNCIA EM SAÚDE</a:t>
                      </a:r>
                      <a:endParaRPr lang="pt-BR" sz="1800" b="1" i="0" u="none" strike="noStrike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endParaRPr lang="pt-BR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79.881,21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66.887,19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188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ATENÇÃO BÁSICA</a:t>
                      </a:r>
                      <a:endParaRPr lang="pt-BR" sz="1800" b="1" i="0" u="none" strike="noStrike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4.290.024,85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2.309.077,00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203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ASSISTÊNCIA FARMACÊUTICA</a:t>
                      </a:r>
                      <a:endParaRPr lang="pt-BR" sz="1800" b="1" i="0" u="none" strike="noStrike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>
                        <a:lnSpc>
                          <a:spcPct val="100000"/>
                        </a:lnSpc>
                      </a:pPr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56.726,68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63.263,92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0296376"/>
                  </a:ext>
                </a:extLst>
              </a:tr>
              <a:tr h="53369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ATENÇÃO DE MÉDIA E ALTA COMPLEXIDADE AMBULATORIAL E HOSPITALAR</a:t>
                      </a:r>
                      <a:endParaRPr lang="pt-BR" sz="1800" b="1" i="0" u="none" strike="noStrike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ctr"/>
                      <a:endParaRPr lang="pt-BR" sz="18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913.023,68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339.435,68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74583211"/>
                  </a:ext>
                </a:extLst>
              </a:tr>
              <a:tr h="59088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Subtotal Componente</a:t>
                      </a:r>
                      <a:endParaRPr lang="pt-BR" sz="1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5.339.656,42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2.778.663,79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D3E202D9-3ACB-417A-958B-C9959315EFAD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63A3A1B8-57FC-4F3F-B318-79E2D6859671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402787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VIGILÂNCIA AMBIENTAL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17762" name="Imagem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03" y="1717596"/>
            <a:ext cx="5044107" cy="41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325470" y="5861259"/>
            <a:ext cx="450050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10 - controle de denúncia: fossa com procriação de mosquitos</a:t>
            </a:r>
            <a:endParaRPr lang="pt-B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7763" name="Imagem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6" b="4926"/>
          <a:stretch>
            <a:fillRect/>
          </a:stretch>
        </p:blipFill>
        <p:spPr bwMode="auto">
          <a:xfrm>
            <a:off x="6906090" y="1717596"/>
            <a:ext cx="3735750" cy="480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 rot="16200000">
            <a:off x="4634619" y="3517278"/>
            <a:ext cx="3993105" cy="641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12 - controle de denúncias: visitas em imóveis "abandonados"</a:t>
            </a:r>
            <a:endParaRPr lang="pt-BR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83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VIGILÂNCIA AMBIENTAL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18786" name="Imagem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2499" r="28751" b="-2499"/>
          <a:stretch>
            <a:fillRect/>
          </a:stretch>
        </p:blipFill>
        <p:spPr bwMode="auto">
          <a:xfrm>
            <a:off x="1366905" y="1642156"/>
            <a:ext cx="9406045" cy="448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640505" y="6129300"/>
            <a:ext cx="787587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Figura 11 - controle de denúncia: piscina sem tratamento</a:t>
            </a:r>
            <a:endParaRPr lang="pt-BR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96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065" y="1727869"/>
            <a:ext cx="3150350" cy="188788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88" y="5620076"/>
            <a:ext cx="5520171" cy="1035114"/>
          </a:xfrm>
          <a:prstGeom prst="rect">
            <a:avLst/>
          </a:prstGeom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1685510" y="1892547"/>
            <a:ext cx="4011192" cy="16977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IMUNIZAÇÃO</a:t>
            </a:r>
          </a:p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VACINAÇÃO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433105" y="5094186"/>
            <a:ext cx="5648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1º 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QUADRIMESTRE/2022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090556" y="3656292"/>
            <a:ext cx="382785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PRODUÇÃO E AÇÕES</a:t>
            </a:r>
            <a:endParaRPr lang="pt-BR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4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94605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789215" y="803131"/>
            <a:ext cx="60504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DOSES ADMINISTRADAS</a:t>
            </a:r>
            <a:endParaRPr lang="pt-BR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6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788253" y="1390396"/>
            <a:ext cx="1864613" cy="392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buClr>
                <a:srgbClr val="002060"/>
              </a:buClr>
            </a:pPr>
            <a:r>
              <a:rPr lang="pt-BR" b="1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IMUNIZAÇÃO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083776"/>
              </p:ext>
            </p:extLst>
          </p:nvPr>
        </p:nvGraphicFramePr>
        <p:xfrm>
          <a:off x="879230" y="1767254"/>
          <a:ext cx="10617369" cy="35851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2013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986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98615">
                  <a:extLst>
                    <a:ext uri="{9D8B030D-6E8A-4147-A177-3AD203B41FA5}">
                      <a16:colId xmlns="" xmlns:a16="http://schemas.microsoft.com/office/drawing/2014/main" val="1042960904"/>
                    </a:ext>
                  </a:extLst>
                </a:gridCol>
              </a:tblGrid>
              <a:tr h="459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Vacinas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kern="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 APS</a:t>
                      </a:r>
                      <a:endParaRPr lang="pt-BR" sz="1600" kern="50" dirty="0" smtClean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kern="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POLICLÍNICA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253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BCG, DT, DTP, </a:t>
                      </a:r>
                      <a:r>
                        <a:rPr lang="pt-BR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DTpa</a:t>
                      </a: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adulto, </a:t>
                      </a:r>
                      <a:r>
                        <a:rPr lang="pt-BR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Haped</a:t>
                      </a: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HB, HPV, Meningocócica C, Meningocócica ACWY, Penta, Pneumonia, Sarampo, Varicela, </a:t>
                      </a:r>
                      <a:r>
                        <a:rPr lang="pt-BR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Vip</a:t>
                      </a: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pt-BR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Polio</a:t>
                      </a: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pt-BR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Vop</a:t>
                      </a: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pt-BR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Polio</a:t>
                      </a: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pt-BR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Rotavírus</a:t>
                      </a: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1.714</a:t>
                      </a:r>
                      <a:endParaRPr lang="pt-BR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2.260</a:t>
                      </a:r>
                      <a:endParaRPr lang="pt-BR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788253" y="5352410"/>
            <a:ext cx="207467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sipni</a:t>
            </a:r>
            <a:r>
              <a:rPr lang="pt-BR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desktop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75163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845220" y="958371"/>
            <a:ext cx="60504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COBERTURA ALCANÇADA</a:t>
            </a:r>
            <a:endParaRPr lang="pt-BR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6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865418" y="1656238"/>
            <a:ext cx="1864613" cy="392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buClr>
                <a:srgbClr val="002060"/>
              </a:buClr>
            </a:pPr>
            <a:r>
              <a:rPr lang="pt-BR" b="1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IMUNIZAÇÃO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832925" y="5904275"/>
            <a:ext cx="10213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OBS: Destacar que o município não possui maternidade, por isso o índice baixo de aplicação de BCG, já que a maioria das crianças saem vacinadas da maternidade</a:t>
            </a:r>
            <a:endParaRPr lang="pt-BR" dirty="0"/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7833"/>
              </p:ext>
            </p:extLst>
          </p:nvPr>
        </p:nvGraphicFramePr>
        <p:xfrm>
          <a:off x="719328" y="2048266"/>
          <a:ext cx="10753344" cy="35237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91800"/>
                <a:gridCol w="4161544"/>
              </a:tblGrid>
              <a:tr h="463494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COBERTURA ALCANÇADA NO MUNICÍPIO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709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VACINAS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Q_2022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63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BCG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3.89%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9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Meningocócica (&lt;1 ano)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38.08%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9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Pentavalente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38.08%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9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Pneumonia (1 ano)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35.75%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9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Tríplice D1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27.98%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9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Tríplice D2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27.20%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709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Rotavírus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37.31%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43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845220" y="958371"/>
            <a:ext cx="60504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VACINAÇÃO DE COVID-19</a:t>
            </a:r>
            <a:endParaRPr lang="pt-BR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6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97353"/>
              </p:ext>
            </p:extLst>
          </p:nvPr>
        </p:nvGraphicFramePr>
        <p:xfrm>
          <a:off x="605392" y="1538790"/>
          <a:ext cx="10576172" cy="38560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4352"/>
                <a:gridCol w="1499701"/>
                <a:gridCol w="1499701"/>
                <a:gridCol w="1349519"/>
                <a:gridCol w="1199338"/>
                <a:gridCol w="1313561"/>
              </a:tblGrid>
              <a:tr h="520883"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Quantitativos de Doses Aplicadas do COVID-19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16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Janeiro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Fevereiro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Março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Abril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16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 18+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16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 18+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16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D1(adolescentes)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16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D2(adolescentes)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715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16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Reforço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3134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2531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2705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551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8.921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16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2º Reforço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401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168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Crianças D1 e D2 (05 a 11 anos)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1178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1113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3.302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2360585" y="5994285"/>
            <a:ext cx="1012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Obs.: O segundo reforço foi dado início no mês de Março, logo não temos dados suficientes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495555" y="5362903"/>
            <a:ext cx="3730060" cy="423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Times New Roman" panose="02020603050405020304" pitchFamily="18" charset="0"/>
                <a:cs typeface="STIX-Regular"/>
              </a:rPr>
              <a:t> </a:t>
            </a:r>
            <a:r>
              <a:rPr lang="pt-BR" sz="1600" b="1" dirty="0">
                <a:latin typeface="Calibri" panose="020F0502020204030204" pitchFamily="34" charset="0"/>
                <a:ea typeface="Times New Roman" panose="02020603050405020304" pitchFamily="18" charset="0"/>
              </a:rPr>
              <a:t>FONTE: COORDENAÇÃO DE IMUNIZAÇÃO</a:t>
            </a:r>
            <a:endParaRPr lang="pt-BR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4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</a:t>
            </a:r>
          </a:p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IMUNIZAÇÃO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22882" name="Imagem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467" y="1587805"/>
            <a:ext cx="3650398" cy="437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Imagem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026" y="1544301"/>
            <a:ext cx="4275990" cy="441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160332" y="6110561"/>
            <a:ext cx="9346157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Campanha de influenza e tríplice viral - Vacinação (professores)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4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23906" name="Image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00" y="1853412"/>
            <a:ext cx="3802342" cy="500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Imagem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09" y="1853412"/>
            <a:ext cx="4140460" cy="492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405590" y="1184164"/>
            <a:ext cx="500566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D de vacinação da influenza e tríplice viral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08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24930" name="Imagem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33" y="1628596"/>
            <a:ext cx="6635142" cy="450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855640" y="1015425"/>
            <a:ext cx="4551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 D de vacinação da influenza e tríplice viral</a:t>
            </a:r>
            <a:endParaRPr lang="pt-BR" dirty="0"/>
          </a:p>
        </p:txBody>
      </p:sp>
      <p:pic>
        <p:nvPicPr>
          <p:cNvPr id="124931" name="Imagem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362" y="1628596"/>
            <a:ext cx="3351188" cy="450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8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25954" name="Imagem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495" y="1530753"/>
            <a:ext cx="3690410" cy="518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Imagem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811" y="1530752"/>
            <a:ext cx="3690410" cy="518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823954" y="893605"/>
            <a:ext cx="607762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Encontro com a 3ª GER- qualificação sobre o e-sus AB Modulo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97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090554" y="1008589"/>
            <a:ext cx="61656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1106E8"/>
                </a:solidFill>
                <a:latin typeface="Arial" pitchFamily="34" charset="0"/>
                <a:cs typeface="Arial" pitchFamily="34" charset="0"/>
              </a:rPr>
              <a:t>REPASSES FUNDO A </a:t>
            </a:r>
            <a:r>
              <a:rPr lang="pt-BR" sz="2400" b="1" dirty="0" smtClean="0">
                <a:solidFill>
                  <a:srgbClr val="1106E8"/>
                </a:solidFill>
                <a:latin typeface="Arial" pitchFamily="34" charset="0"/>
                <a:cs typeface="Arial" pitchFamily="34" charset="0"/>
              </a:rPr>
              <a:t>FUNDO</a:t>
            </a:r>
            <a:endParaRPr lang="pt-BR" sz="2400" b="1" dirty="0">
              <a:solidFill>
                <a:srgbClr val="1106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8894501" y="638690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2616" y="9863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830204" y="5409220"/>
            <a:ext cx="7939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FONTE: FNS – Fundo Nacional de Saúde</a:t>
            </a:r>
            <a:endParaRPr lang="pt-BR" sz="1400" dirty="0">
              <a:solidFill>
                <a:srgbClr val="002060"/>
              </a:solidFill>
            </a:endParaRPr>
          </a:p>
        </p:txBody>
      </p:sp>
      <p:pic>
        <p:nvPicPr>
          <p:cNvPr id="13" name="Imagem 12" descr="https://portalfns.saude.gov.br/wp-content/uploads/2020/07/FNS_MARCA-1024x51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04" y="945179"/>
            <a:ext cx="1514475" cy="5905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318428"/>
              </p:ext>
            </p:extLst>
          </p:nvPr>
        </p:nvGraphicFramePr>
        <p:xfrm>
          <a:off x="920423" y="1808820"/>
          <a:ext cx="10261142" cy="35144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343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133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133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3660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b="1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INVESTIMENTO (ATENÇÃO ESPECIALIZADA)</a:t>
                      </a:r>
                      <a:endParaRPr lang="pt-BR" sz="1800" b="0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pt-BR" sz="1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bg1"/>
                          </a:solidFill>
                        </a:rPr>
                        <a:t>COMPARATIVO POR RDQA</a:t>
                      </a:r>
                    </a:p>
                    <a:p>
                      <a:endParaRPr lang="pt-BR" dirty="0"/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352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pt-BR" b="1" dirty="0" smtClean="0">
                          <a:solidFill>
                            <a:schemeClr val="bg1"/>
                          </a:solidFill>
                        </a:rPr>
                        <a:t>Estruturação da Rede de Serviços Públicos de Saúde) </a:t>
                      </a:r>
                    </a:p>
                    <a:p>
                      <a:pPr algn="ctr" fontAlgn="ctr"/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3º </a:t>
                      </a:r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RDQA_2021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1º RDQA_2022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99150">
                <a:tc>
                  <a:txBody>
                    <a:bodyPr/>
                    <a:lstStyle/>
                    <a:p>
                      <a:pPr algn="l" fontAlgn="ctr"/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ESTRUTURAÇÃO DE UNIDADES DE ATENÇÃO ESPECIALIZADA EM SAÚDE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859.960,00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pt-BR" sz="18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9413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Subtotal Componente</a:t>
                      </a:r>
                      <a:endParaRPr lang="pt-BR" sz="1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8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859.960,00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pt-BR" sz="1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3A40735C-EC20-41DA-BA32-7089869B508A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9E61B35F-AF62-4A7C-BA7F-74A985829238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75227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50" normalizeH="0" baseline="0" noProof="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SECRETARIA 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50" normalizeH="0" baseline="0" noProof="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05" y="2790961"/>
            <a:ext cx="3645405" cy="217761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88" y="5620076"/>
            <a:ext cx="5520171" cy="1035114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3433105" y="5057188"/>
            <a:ext cx="5648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1º 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QUADRIMESTRE/2022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1775521" y="1673806"/>
            <a:ext cx="8604773" cy="113877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1" dirty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 pitchFamily="34" charset="0"/>
              </a:rPr>
              <a:t>ATIVIDADES DO SETOR</a:t>
            </a:r>
          </a:p>
          <a:p>
            <a:pPr algn="ctr"/>
            <a:r>
              <a:rPr lang="pt-BR" sz="2800" b="1" dirty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 pitchFamily="34" charset="0"/>
              </a:rPr>
              <a:t>TRASPORTES DA SAÚDE</a:t>
            </a: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419782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682150" y="1019926"/>
            <a:ext cx="722454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SETOR DE TRANSPORTES DA SMS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6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035138"/>
              </p:ext>
            </p:extLst>
          </p:nvPr>
        </p:nvGraphicFramePr>
        <p:xfrm>
          <a:off x="695400" y="1538790"/>
          <a:ext cx="9991110" cy="4438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95555"/>
                <a:gridCol w="4995555"/>
              </a:tblGrid>
              <a:tr h="36004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Viagens Transporte de Pacientes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282" marR="66282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3117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Ação/Viagens Realizadas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282" marR="662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VIAGENS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6282" marR="66282" marT="0" marB="0"/>
                </a:tc>
              </a:tr>
              <a:tr h="23117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QUADRIMESTRE 2022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6282" marR="66282" marT="0" marB="0" anchor="ctr"/>
                </a:tc>
              </a:tr>
              <a:tr h="5286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Campina Grande</a:t>
                      </a: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82" marR="662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4.638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82" marR="66282" marT="0" marB="0" anchor="ctr"/>
                </a:tc>
              </a:tr>
              <a:tr h="5621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João Pessoa</a:t>
                      </a: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82" marR="662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82" marR="66282" marT="0" marB="0" anchor="ctr"/>
                </a:tc>
              </a:tr>
              <a:tr h="5894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Recife</a:t>
                      </a: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82" marR="662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82" marR="66282" marT="0" marB="0" anchor="ctr"/>
                </a:tc>
              </a:tr>
              <a:tr h="5894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Patos</a:t>
                      </a: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82" marR="662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82" marR="66282" marT="0" marB="0" anchor="ctr"/>
                </a:tc>
              </a:tr>
              <a:tr h="5894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Viagens Locais</a:t>
                      </a: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82" marR="662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82" marR="66282" marT="0" marB="0" anchor="ctr"/>
                </a:tc>
              </a:tr>
              <a:tr h="5894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82" marR="662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5.882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282" marR="6628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526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682150" y="1019926"/>
            <a:ext cx="722454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SETOR DE TRANSPORTES DA SMS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6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596333"/>
              </p:ext>
            </p:extLst>
          </p:nvPr>
        </p:nvGraphicFramePr>
        <p:xfrm>
          <a:off x="740404" y="1808820"/>
          <a:ext cx="9946106" cy="34017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3053"/>
                <a:gridCol w="4973053"/>
              </a:tblGrid>
              <a:tr h="40125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de Veículos da Saúde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0125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Transportes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Secretaria de Saúde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TRANSPORTES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4458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QUADRIMESTRE 2022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8442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Transportes Carros Fixo da Secretaria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131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Transportes (táxi) que realizam viagens para Secretária de Saúde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703403" y="5139190"/>
            <a:ext cx="3878691" cy="3588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Fonte: Coordenação de Transportes da SMS</a:t>
            </a:r>
            <a:endParaRPr lang="pt-BR" sz="2800" b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9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88" y="5620076"/>
            <a:ext cx="5520171" cy="1035114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3028838" y="4554125"/>
            <a:ext cx="5648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1º 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QUADRIMESTRE/2022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1305152" y="2005101"/>
            <a:ext cx="9467798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800" b="1" dirty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 pitchFamily="34" charset="0"/>
              </a:rPr>
              <a:t>INSUMOS E MEDICAMENTOS</a:t>
            </a:r>
          </a:p>
          <a:p>
            <a:pPr algn="ctr"/>
            <a:r>
              <a:rPr lang="pt-BR" sz="4800" b="1" dirty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 pitchFamily="34" charset="0"/>
              </a:rPr>
              <a:t>DISPENSADOS PELA SECRETARIA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5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391426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6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740406" y="101012"/>
            <a:ext cx="7515834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000059"/>
              </p:ext>
            </p:extLst>
          </p:nvPr>
        </p:nvGraphicFramePr>
        <p:xfrm>
          <a:off x="740405" y="1493783"/>
          <a:ext cx="9901099" cy="4365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67525"/>
                <a:gridCol w="3266787"/>
                <a:gridCol w="3266787"/>
              </a:tblGrid>
              <a:tr h="572386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Entrega de insumos dispensados por ordem judicial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9264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Ação/Quantidade de Usuários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GESTÃO DA SAÚDE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9264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Fraldas/Insumos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QUADRIMESTRE 2022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825241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 Usuários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Fraldas/Adulto – G e GG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pacotes (GG)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pacotes (G)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65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Sondas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 Unidades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65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Gases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 Unidades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65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Lidocaína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Unidades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65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Luvas - M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Cxs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65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779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740406" y="912204"/>
            <a:ext cx="2762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CONTROLE SOCIAL DA SMS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656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6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740406" y="101012"/>
            <a:ext cx="7515834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54933"/>
              </p:ext>
            </p:extLst>
          </p:nvPr>
        </p:nvGraphicFramePr>
        <p:xfrm>
          <a:off x="830415" y="1538790"/>
          <a:ext cx="9766086" cy="47255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7506"/>
                <a:gridCol w="3209290"/>
                <a:gridCol w="3209290"/>
              </a:tblGrid>
              <a:tr h="421586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Entrega de insumos dispensados sem ordem judicial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0376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Ação/Quantidade de Usuários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GESTÃO DA SAÚDE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71455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Fraldas/Insumos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QUADRIMESTRE 2022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367658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Usuários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Fraldas/Adulto – G M e P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 pacotes (GG)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122 pacotes (M)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131 pacotes (G)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pacotes (P)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965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Sondas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965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Gases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965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Lidocaína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965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Luvas - M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 Cxs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965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Bolsa de Colostomia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 Unidades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1965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Adesivo + pó de colostomia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Adesivos + 5 Pó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Retângulo 9"/>
          <p:cNvSpPr/>
          <p:nvPr/>
        </p:nvSpPr>
        <p:spPr>
          <a:xfrm>
            <a:off x="740406" y="912204"/>
            <a:ext cx="2762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CONTROLE SOCIAL DA SMS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313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6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740406" y="101012"/>
            <a:ext cx="7515834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204883"/>
              </p:ext>
            </p:extLst>
          </p:nvPr>
        </p:nvGraphicFramePr>
        <p:xfrm>
          <a:off x="740407" y="1673805"/>
          <a:ext cx="9901097" cy="3825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6708"/>
                <a:gridCol w="2144143"/>
                <a:gridCol w="2145123"/>
                <a:gridCol w="2145123"/>
              </a:tblGrid>
              <a:tr h="572587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Entrega de medicamentos por ordem judicial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6637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Ação/Quantidade de Usuários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GESTÃO DA SAÚDE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6559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COMPRIMIDOS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DOSES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INJEÇÃO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420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Usuários 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2.588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740406" y="5409220"/>
            <a:ext cx="2779351" cy="423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SETOR SOCIAL DA SMS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40406" y="912204"/>
            <a:ext cx="2762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CONTROLE SOCIAL DA SMS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076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6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740406" y="101012"/>
            <a:ext cx="7515834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909365"/>
              </p:ext>
            </p:extLst>
          </p:nvPr>
        </p:nvGraphicFramePr>
        <p:xfrm>
          <a:off x="837368" y="1396546"/>
          <a:ext cx="9721080" cy="532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00700"/>
                <a:gridCol w="3420380"/>
              </a:tblGrid>
              <a:tr h="2540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ESPECIALIDADES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</a:t>
                      </a: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Q_2022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 anchor="ctr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Otorrino </a:t>
                      </a:r>
                      <a:endParaRPr lang="pt-B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Otorrino Pediatria</a:t>
                      </a:r>
                      <a:endParaRPr lang="pt-B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 Pediatria</a:t>
                      </a:r>
                      <a:endParaRPr lang="pt-B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Oftalmologista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Ortopedia</a:t>
                      </a:r>
                      <a:endParaRPr lang="pt-B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Angiologista</a:t>
                      </a:r>
                      <a:endParaRPr lang="pt-B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Urologia</a:t>
                      </a:r>
                      <a:endParaRPr lang="pt-B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Endocrinologista</a:t>
                      </a:r>
                      <a:endParaRPr lang="pt-B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Nefrologista</a:t>
                      </a:r>
                      <a:endParaRPr lang="pt-B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Pneumologista</a:t>
                      </a:r>
                      <a:endParaRPr lang="pt-B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Hematologista</a:t>
                      </a:r>
                      <a:endParaRPr lang="pt-B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Dermatologista</a:t>
                      </a:r>
                      <a:endParaRPr lang="pt-B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Proctologista</a:t>
                      </a:r>
                      <a:endParaRPr lang="pt-B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Ginecologista</a:t>
                      </a:r>
                      <a:endParaRPr lang="pt-B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Neuro</a:t>
                      </a:r>
                      <a:endParaRPr lang="pt-B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Dermatologista Pediatra</a:t>
                      </a:r>
                      <a:endParaRPr lang="pt-B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Pediatria</a:t>
                      </a:r>
                      <a:endParaRPr lang="pt-BR" sz="1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pt-BR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  <a:tr h="2540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9552" marR="59552" marT="0" marB="0"/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740405" y="893164"/>
            <a:ext cx="7380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CONSULTAS REALIZADAS PELA FACISA CUSTEADA PELA SMS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66633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6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740406" y="101012"/>
            <a:ext cx="7515834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996427"/>
              </p:ext>
            </p:extLst>
          </p:nvPr>
        </p:nvGraphicFramePr>
        <p:xfrm>
          <a:off x="740406" y="1628800"/>
          <a:ext cx="9946104" cy="44575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2551"/>
                <a:gridCol w="4973553"/>
              </a:tblGrid>
              <a:tr h="3885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1º Q_2022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1212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Campimetria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1212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Paquimetria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1212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Radiografia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1212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CTD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1212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Mapeamento de Retina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1212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Fundoscopia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1212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Microscopia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1212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Ginioscopia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312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650395" y="1019926"/>
            <a:ext cx="7380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EXAMES REALIZADAS PELA FACISA CUSTEADA PELA SMS</a:t>
            </a:r>
            <a:endParaRPr lang="pt-BR" sz="2000" dirty="0"/>
          </a:p>
        </p:txBody>
      </p:sp>
      <p:sp>
        <p:nvSpPr>
          <p:cNvPr id="3" name="Retângulo 2"/>
          <p:cNvSpPr/>
          <p:nvPr/>
        </p:nvSpPr>
        <p:spPr>
          <a:xfrm>
            <a:off x="751364" y="5994285"/>
            <a:ext cx="2779351" cy="423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SETOR SOCIAL DA SMS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8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6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740406" y="101012"/>
            <a:ext cx="7515834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100445" y="1020939"/>
            <a:ext cx="41677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REDE DE ASSISTÊNCIA À SAÚDE - SMS</a:t>
            </a:r>
            <a:endParaRPr lang="pt-BR" sz="2000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510197"/>
              </p:ext>
            </p:extLst>
          </p:nvPr>
        </p:nvGraphicFramePr>
        <p:xfrm>
          <a:off x="830414" y="1718810"/>
          <a:ext cx="9676075" cy="35553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43023"/>
                <a:gridCol w="3333052"/>
              </a:tblGrid>
              <a:tr h="5423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1º Q_2022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84365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Mamografia - (Associação Mulheres do Peito)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2313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Cirurgias de Cataratas – (SUS)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23131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Consultas de Vista (Com Óculos)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72313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830415" y="5184195"/>
            <a:ext cx="2779351" cy="423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SETOR SOCIAL DA SMS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50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079766" y="1009765"/>
            <a:ext cx="61656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1106E8"/>
                </a:solidFill>
                <a:latin typeface="Arial" pitchFamily="34" charset="0"/>
                <a:cs typeface="Arial" pitchFamily="34" charset="0"/>
              </a:rPr>
              <a:t>REPASSES FUNDO A </a:t>
            </a:r>
            <a:r>
              <a:rPr lang="pt-BR" sz="2400" b="1" dirty="0" smtClean="0">
                <a:solidFill>
                  <a:srgbClr val="1106E8"/>
                </a:solidFill>
                <a:latin typeface="Arial" pitchFamily="34" charset="0"/>
                <a:cs typeface="Arial" pitchFamily="34" charset="0"/>
              </a:rPr>
              <a:t>FUNDO</a:t>
            </a:r>
            <a:endParaRPr lang="pt-BR" sz="2400" b="1" dirty="0">
              <a:solidFill>
                <a:srgbClr val="1106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8894501" y="638690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2616" y="9863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810922" y="5994285"/>
            <a:ext cx="7939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FONTE: FNS – Fundo Nacional de Saúde</a:t>
            </a:r>
            <a:endParaRPr lang="pt-BR" sz="1400" dirty="0">
              <a:solidFill>
                <a:srgbClr val="002060"/>
              </a:solidFill>
            </a:endParaRPr>
          </a:p>
        </p:txBody>
      </p:sp>
      <p:pic>
        <p:nvPicPr>
          <p:cNvPr id="13" name="Imagem 12" descr="https://portalfns.saude.gov.br/wp-content/uploads/2020/07/FNS_MARCA-1024x51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22" y="969035"/>
            <a:ext cx="1514475" cy="5905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402612"/>
              </p:ext>
            </p:extLst>
          </p:nvPr>
        </p:nvGraphicFramePr>
        <p:xfrm>
          <a:off x="810922" y="1808819"/>
          <a:ext cx="10570158" cy="4050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401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49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649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0078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 Geral de Repasses</a:t>
                      </a:r>
                      <a:endParaRPr lang="pt-BR" sz="28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0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1" dirty="0" smtClean="0">
                          <a:solidFill>
                            <a:schemeClr val="bg1"/>
                          </a:solidFill>
                        </a:rPr>
                        <a:t>COMPARATIVO POR RDQA</a:t>
                      </a:r>
                    </a:p>
                    <a:p>
                      <a:endParaRPr lang="pt-BR" dirty="0"/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223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CUSTEIO/IVESTIMENTOS</a:t>
                      </a:r>
                      <a:endParaRPr lang="pt-BR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3º </a:t>
                      </a:r>
                      <a:r>
                        <a:rPr lang="pt-BR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RDQA_2021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1º RDQA_2022</a:t>
                      </a:r>
                      <a:endParaRPr lang="pt-BR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9459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Manutenção das Ações e Serviços Públicos de Saúde (CUSTEIO)</a:t>
                      </a:r>
                      <a:endParaRPr lang="pt-BR" sz="1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5.339.656,42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2.778.663,79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743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solidFill>
                            <a:srgbClr val="002060"/>
                          </a:solidFill>
                        </a:rPr>
                        <a:t>Estruturação da Rede de Serviços Públicos de Saúde (INVESTIMENTO) </a:t>
                      </a:r>
                    </a:p>
                    <a:p>
                      <a:pPr algn="l" fontAlgn="ctr"/>
                      <a:endParaRPr lang="pt-BR" sz="18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859.960,00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pt-BR" sz="18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127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</a:rPr>
                        <a:t>TOTAL DOS COMPONENTES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6.199.616,42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2.778.663,79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AAF798B8-E77D-4272-AF9F-7E107A98A230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03A7C0C3-9706-4E62-A3D0-F5F300E5800A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83510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00" y="2133202"/>
            <a:ext cx="5175575" cy="304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88" y="5620076"/>
            <a:ext cx="5520171" cy="1035114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690991" y="1090905"/>
            <a:ext cx="8604773" cy="113877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1" dirty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 pitchFamily="34" charset="0"/>
              </a:rPr>
              <a:t>INSUMOS E MEDICAMENTOS</a:t>
            </a:r>
          </a:p>
          <a:p>
            <a:pPr algn="ctr"/>
            <a:r>
              <a:rPr lang="pt-BR" sz="2800" b="1" dirty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 pitchFamily="34" charset="0"/>
              </a:rPr>
              <a:t>DISPENSADOS PELA FARMÁCIA BÁSICA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4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1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2454809" y="5327688"/>
            <a:ext cx="5648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1º 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QUADRIMESTRE/2022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943473" y="5409220"/>
            <a:ext cx="3734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Fonte: Assistência Farmacêutica de Lagoa Seca-PB</a:t>
            </a:r>
            <a:endParaRPr lang="pt-BR" sz="1200" dirty="0">
              <a:solidFill>
                <a:srgbClr val="00206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910873" y="114186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243886"/>
              </p:ext>
            </p:extLst>
          </p:nvPr>
        </p:nvGraphicFramePr>
        <p:xfrm>
          <a:off x="969145" y="1558535"/>
          <a:ext cx="9791595" cy="38299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15184"/>
                <a:gridCol w="5176411"/>
              </a:tblGrid>
              <a:tr h="59142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Medicamentos Dispensados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91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Ação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QUADRIMESTRE 2022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98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Medicamentos Dispensados Para Ubsf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92.732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98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Medicamentos Dispensados Hospital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6.195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98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Medicamentos Dispensados Outros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1.574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98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Medicamentos Excepcionais Alto Custo - Caps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147.980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666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248.481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3" name="Retângulo 12"/>
          <p:cNvSpPr/>
          <p:nvPr/>
        </p:nvSpPr>
        <p:spPr>
          <a:xfrm>
            <a:off x="910873" y="1096870"/>
            <a:ext cx="7165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1106E8"/>
                </a:solidFill>
                <a:latin typeface="Arial Black" panose="020B0A04020102020204" pitchFamily="34" charset="0"/>
                <a:ea typeface="Calibri" panose="020F0502020204030204" pitchFamily="34" charset="0"/>
                <a:cs typeface="STIX-Regular"/>
              </a:rPr>
              <a:t>FARMÁCIA BÁSICA MUNICIPAL</a:t>
            </a:r>
            <a:endParaRPr lang="pt-BR" sz="2400" dirty="0">
              <a:solidFill>
                <a:srgbClr val="1106E8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1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900499" y="6309320"/>
            <a:ext cx="3734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Fonte: Assistência Farmacêutica de Lagoa Seca-PB</a:t>
            </a:r>
            <a:endParaRPr lang="pt-BR" sz="1200" dirty="0">
              <a:solidFill>
                <a:srgbClr val="00206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046901" y="722398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910873" y="114186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002315"/>
              </p:ext>
            </p:extLst>
          </p:nvPr>
        </p:nvGraphicFramePr>
        <p:xfrm>
          <a:off x="924773" y="1493785"/>
          <a:ext cx="9716731" cy="4623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9897"/>
                <a:gridCol w="5136834"/>
              </a:tblGrid>
              <a:tr h="52828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00020" algn="ctr"/>
                          <a:tab pos="5400040" algn="r"/>
                        </a:tabLst>
                        <a:defRPr/>
                      </a:pPr>
                      <a:r>
                        <a:rPr lang="pt-BR" sz="1800" dirty="0" smtClean="0">
                          <a:solidFill>
                            <a:schemeClr val="bg1"/>
                          </a:solidFill>
                          <a:latin typeface="Arial Black" panose="020B0A04020102020204" pitchFamily="34" charset="0"/>
                          <a:ea typeface="Calibri" panose="020F0502020204030204" pitchFamily="34" charset="0"/>
                          <a:cs typeface="STIX-Regular"/>
                        </a:rPr>
                        <a:t>INSUMOS DISPENSADOS</a:t>
                      </a:r>
                      <a:endParaRPr lang="pt-BR" sz="1800" dirty="0" smtClean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282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Ação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QUADRIMESTRE 2022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7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Insulina NPH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1.271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7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Insulina Regular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7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1.333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47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Tiras de Glicose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7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Lancetas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7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47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Aparelhos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7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Seringa de Insulinas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347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37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2.253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882787" y="953725"/>
            <a:ext cx="71653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1106E8"/>
                </a:solidFill>
                <a:latin typeface="Arial Black" panose="020B0A04020102020204" pitchFamily="34" charset="0"/>
                <a:ea typeface="Calibri" panose="020F0502020204030204" pitchFamily="34" charset="0"/>
                <a:cs typeface="STIX-Regular"/>
              </a:rPr>
              <a:t>FARMÁCIA BÁSICA MUNICIPAL</a:t>
            </a:r>
            <a:endParaRPr lang="pt-BR" sz="2400" dirty="0">
              <a:solidFill>
                <a:srgbClr val="1106E8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26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910873" y="5184195"/>
            <a:ext cx="3734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Fonte: Assistência Farmacêutica de Lagoa Seca-PB</a:t>
            </a:r>
            <a:endParaRPr lang="pt-BR" sz="1200" dirty="0">
              <a:solidFill>
                <a:srgbClr val="00206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910873" y="1045564"/>
            <a:ext cx="8110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1106E8"/>
                </a:solidFill>
                <a:latin typeface="Arial Black" panose="020B0A04020102020204" pitchFamily="34" charset="0"/>
                <a:ea typeface="Calibri" panose="020F0502020204030204" pitchFamily="34" charset="0"/>
                <a:cs typeface="STIX-Regular"/>
              </a:rPr>
              <a:t>FARMÁCIA BÁSICA MUNICIPAL</a:t>
            </a:r>
            <a:endParaRPr lang="pt-BR" sz="2400" dirty="0">
              <a:solidFill>
                <a:srgbClr val="1106E8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910873" y="114186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931537"/>
              </p:ext>
            </p:extLst>
          </p:nvPr>
        </p:nvGraphicFramePr>
        <p:xfrm>
          <a:off x="941625" y="1718810"/>
          <a:ext cx="9631070" cy="33753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55672"/>
                <a:gridCol w="3255672"/>
                <a:gridCol w="3119726"/>
              </a:tblGrid>
              <a:tr h="645123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Dispensação da Farmácia Central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6848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PERIODO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QUADRIMESTRE 2022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5664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PACIENTES ATENDIDOS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QTDE DE MEDICAMENTOS</a:t>
                      </a:r>
                      <a:endParaRPr lang="pt-BR" sz="18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6051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Janeiro a Abril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4.689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254.218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9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</a:t>
            </a:r>
          </a:p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FARMÁCIA BÁSICA MUNICIPAL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64866" name="Imagem 4" descr="C:\Users\Saúde01\Downloads\WhatsApp Image 2022-05-27 at 9.53.19 A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55" y="1595009"/>
            <a:ext cx="8550950" cy="489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72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</a:t>
            </a:r>
          </a:p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FARMÁCIA BÁSICA MUNICIPAL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67938" name="Imagem 6" descr="C:\Users\Saúde01\Downloads\WhatsApp Image 2022-05-27 at 10.01.09 AM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70" y="1595009"/>
            <a:ext cx="8550950" cy="511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19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</a:t>
            </a:r>
          </a:p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FARMÁCIA BÁSICA MUNICIPAL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64867" name="Imagem 2" descr="C:\Users\Saúde01\Downloads\WhatsApp Image 2022-05-27 at 9.53.18 A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32" y="1597077"/>
            <a:ext cx="8896108" cy="50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45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</a:t>
            </a:r>
          </a:p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FARMÁCIA BÁSICA MUNICIPAL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65890" name="Imagem 3" descr="C:\Users\Saúde01\Downloads\WhatsApp Image 2022-05-27 at 9.53.18 AM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03" y="1573327"/>
            <a:ext cx="8887908" cy="498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66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</a:t>
            </a:r>
          </a:p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FARMÁCIA BÁSICA MUNICIPAL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65891" name="Imagem 1" descr="C:\Users\Saúde01\Downloads\WhatsApp Image 2022-05-27 at 9.50.57 A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60" y="1531713"/>
            <a:ext cx="8685965" cy="522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</a:t>
            </a:r>
          </a:p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FARMÁCIA BÁSICA MUNICIPAL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66914" name="Imagem 5" descr="C:\Users\Saúde01\Downloads\WhatsApp Image 2022-05-27 at 10.01.09 AM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75" y="1505081"/>
            <a:ext cx="8685966" cy="518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99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o explicativo retangular 36"/>
          <p:cNvSpPr/>
          <p:nvPr/>
        </p:nvSpPr>
        <p:spPr>
          <a:xfrm>
            <a:off x="2300827" y="2326377"/>
            <a:ext cx="3809056" cy="1957718"/>
          </a:xfrm>
          <a:prstGeom prst="wedgeRectCallout">
            <a:avLst>
              <a:gd name="adj1" fmla="val -5031"/>
              <a:gd name="adj2" fmla="val 75096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2303346" y="1835327"/>
            <a:ext cx="3809056" cy="4093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2179887" y="2825437"/>
            <a:ext cx="4110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3A81BA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TERCEIRO BLOCO </a:t>
            </a:r>
          </a:p>
        </p:txBody>
      </p:sp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205356" y="4554126"/>
            <a:ext cx="4714875" cy="1239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AUDITORIAS</a:t>
            </a:r>
          </a:p>
          <a:p>
            <a:pPr algn="l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REALIZADAS</a:t>
            </a:r>
          </a:p>
          <a:p>
            <a:pPr algn="l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FASE DE EXECUÇÃO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4205355" y="5849979"/>
            <a:ext cx="328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B0F0"/>
                </a:solidFill>
              </a:rPr>
              <a:t>VISITAS TÉCNICAS</a:t>
            </a:r>
            <a:endParaRPr lang="pt-BR" sz="2400" dirty="0">
              <a:solidFill>
                <a:srgbClr val="00B0F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8493109" y="866689"/>
            <a:ext cx="2127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6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2616" y="25831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>
            <a:extLst>
              <a:ext uri="{FF2B5EF4-FFF2-40B4-BE49-F238E27FC236}">
                <a16:creationId xmlns="" xmlns:a16="http://schemas.microsoft.com/office/drawing/2014/main" id="{2368EB59-6F65-4A39-BD62-6FC3487BB6D5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723F1EE6-3834-4F81-9BB0-165F01F2BB0B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341079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1046" y="1853825"/>
            <a:ext cx="3373479" cy="302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88" y="5620076"/>
            <a:ext cx="5520171" cy="1035114"/>
          </a:xfrm>
          <a:prstGeom prst="rect">
            <a:avLst/>
          </a:prstGeom>
        </p:spPr>
      </p:pic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2011995" y="2258869"/>
            <a:ext cx="4067338" cy="17551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ATIVIDADES</a:t>
            </a:r>
          </a:p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SESST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428206" y="5083417"/>
            <a:ext cx="5648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1º 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QUADRIMESTRE/2022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8528426" y="773705"/>
            <a:ext cx="2244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3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910873" y="114186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54935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29437" y="1233014"/>
            <a:ext cx="6527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1106E8"/>
                </a:solidFill>
                <a:latin typeface="Arial Black" panose="020B0A04020102020204" pitchFamily="34" charset="0"/>
              </a:rPr>
              <a:t>ATIVIDADES REALZADAS NO SESST</a:t>
            </a:r>
          </a:p>
        </p:txBody>
      </p:sp>
      <p:sp>
        <p:nvSpPr>
          <p:cNvPr id="10" name="Retângulo 9"/>
          <p:cNvSpPr/>
          <p:nvPr/>
        </p:nvSpPr>
        <p:spPr>
          <a:xfrm>
            <a:off x="8528426" y="773705"/>
            <a:ext cx="2244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910873" y="114186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053079"/>
              </p:ext>
            </p:extLst>
          </p:nvPr>
        </p:nvGraphicFramePr>
        <p:xfrm>
          <a:off x="1100445" y="1853825"/>
          <a:ext cx="10441160" cy="3870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41160"/>
              </a:tblGrid>
              <a:tr h="430048">
                <a:tc>
                  <a:txBody>
                    <a:bodyPr/>
                    <a:lstStyle/>
                    <a:p>
                      <a:pPr marL="342900" marR="71755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16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Cadastramento dos funcionários da Secretaria de Ação Social</a:t>
                      </a:r>
                      <a:endParaRPr lang="pt-BR" sz="1600" kern="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30048">
                <a:tc>
                  <a:txBody>
                    <a:bodyPr/>
                    <a:lstStyle/>
                    <a:p>
                      <a:pPr marL="342900" marR="71755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1600" kern="5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Realizado exame clínico e periódico dos profissionais da Secretaria de Ação Social</a:t>
                      </a:r>
                      <a:endParaRPr lang="pt-BR" sz="1600" kern="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860096">
                <a:tc>
                  <a:txBody>
                    <a:bodyPr/>
                    <a:lstStyle/>
                    <a:p>
                      <a:pPr marL="342900" marR="71755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PT" sz="1600" kern="5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Realizado visitas técnicas relacionadas à limpeza e organização do trabalho, como também avaliado adequações em PSFs já reformados.</a:t>
                      </a:r>
                      <a:endParaRPr lang="pt-BR" sz="1600" kern="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30048">
                <a:tc>
                  <a:txBody>
                    <a:bodyPr/>
                    <a:lstStyle/>
                    <a:p>
                      <a:pPr marL="342900" marR="71755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1600" kern="5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Consultas Clínicas e de perito médico (66 Atendimentos)</a:t>
                      </a:r>
                      <a:endParaRPr lang="pt-BR" sz="1600" kern="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30048">
                <a:tc>
                  <a:txBody>
                    <a:bodyPr/>
                    <a:lstStyle/>
                    <a:p>
                      <a:pPr marL="342900" marR="71755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1600" kern="5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Consultas de triagem e Consulta de enfermagem do Trabalho (68 atendimentos)</a:t>
                      </a:r>
                      <a:endParaRPr lang="pt-BR" sz="1600" kern="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30048">
                <a:tc>
                  <a:txBody>
                    <a:bodyPr/>
                    <a:lstStyle/>
                    <a:p>
                      <a:pPr marL="342900" marR="71755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1600" kern="5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Atividade Educativa em Saúde do Trabalhador (05)</a:t>
                      </a:r>
                      <a:endParaRPr lang="pt-BR" sz="1600" kern="5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30048">
                <a:tc>
                  <a:txBody>
                    <a:bodyPr/>
                    <a:lstStyle/>
                    <a:p>
                      <a:pPr marL="342900" marR="71755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16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Ginastica laboral com os profissionais do CEO (03)</a:t>
                      </a:r>
                      <a:endParaRPr lang="pt-BR" sz="1600" kern="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430048">
                <a:tc>
                  <a:txBody>
                    <a:bodyPr/>
                    <a:lstStyle/>
                    <a:p>
                      <a:pPr marL="342900" marR="71755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pt-BR" sz="1600" kern="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Reinserção no trabalho de funcionários afastados por laudos médicos há meses.</a:t>
                      </a:r>
                      <a:endParaRPr lang="pt-BR" sz="1600" kern="5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445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</a:t>
            </a:r>
          </a:p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SESST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30050" name="Imagem 8" descr="C:\Users\USUARIO\Downloads\PHOTO-2022-05-16-10-21-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60" y="1483332"/>
            <a:ext cx="9451050" cy="459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891186" y="6080342"/>
            <a:ext cx="515269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Fórum em saúde do trabalhador na Atenção Básica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52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31074" name="Imagem 11" descr="C:\Users\USUARIO\Downloads\PHOTO-2022-05-16-09-45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15" y="1628800"/>
            <a:ext cx="8501745" cy="478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370475" y="969130"/>
            <a:ext cx="688576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Reunião SESST, CEREST, e coordenadores de vigilância em saúde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53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32098" name="Imagem 14" descr="C:\Users\USUARIO\Downloads\PHOTO-2022-05-16-09-24-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243" y="1493785"/>
            <a:ext cx="9307252" cy="51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090556" y="911712"/>
            <a:ext cx="575997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Promoção e prevenção à saúde do trabalhador nas escolas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0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090556" y="911712"/>
            <a:ext cx="575997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Promoção e prevenção à saúde do trabalhador nas escolas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22" name="Imagem 16" descr="C:\Users\USUARIO\Downloads\PHOTO-2022-05-16-09-24-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399" y="1386538"/>
            <a:ext cx="8884101" cy="515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20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34146" name="Imagem 19" descr="C:\Users\USUARIO\Downloads\PHOTO-2022-03-03-12-05-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42" y="780511"/>
            <a:ext cx="6720413" cy="607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2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35170" name="Imagem 20" descr="C:\Users\USUARIO\Downloads\PHOTO-2022-04-18-14-45-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60" y="1373678"/>
            <a:ext cx="8640960" cy="522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13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36194" name="Imagem 21" descr="C:\Users\USUARIO\Downloads\IMG_9385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60" y="1268760"/>
            <a:ext cx="8460940" cy="548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41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37218" name="Imagem 22" descr="C:\Users\USUARIO\Downloads\IMG_94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17" y="1408457"/>
            <a:ext cx="4395997" cy="522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Imagem 24" descr="C:\Users\USUARIO\Downloads\IMG_93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45" y="1420036"/>
            <a:ext cx="3956870" cy="523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55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707600" y="6219310"/>
            <a:ext cx="79414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Fonte: Ministério da Saúde - Sistema de Informações Hospitalares do SUS (SIH/SUS)</a:t>
            </a:r>
          </a:p>
        </p:txBody>
      </p:sp>
      <p:sp>
        <p:nvSpPr>
          <p:cNvPr id="16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7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>
            <a:extLst>
              <a:ext uri="{FF2B5EF4-FFF2-40B4-BE49-F238E27FC236}">
                <a16:creationId xmlns="" xmlns:a16="http://schemas.microsoft.com/office/drawing/2014/main" id="{26BE04C8-B81C-4177-A4A4-DBAECBC2B7E3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6E9C46B4-1B0E-4116-93AD-585C8D01C05A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773208" y="893164"/>
            <a:ext cx="7875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PROCEDIMENTOS AUTORIZADOS PELA AUDITORIA DO </a:t>
            </a:r>
            <a:r>
              <a:rPr lang="pt-BR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MUNICÍPIO DE INTERNAÇÕES HOSPITALARES</a:t>
            </a:r>
            <a:endParaRPr lang="pt-BR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5738424"/>
              </p:ext>
            </p:extLst>
          </p:nvPr>
        </p:nvGraphicFramePr>
        <p:xfrm>
          <a:off x="785410" y="1663679"/>
          <a:ext cx="8730970" cy="4455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49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38242" name="Imagem 25" descr="C:\Users\USUARIO\Downloads\917c8319-c182-4780-92e2-d2f38590bb19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60" y="1411994"/>
            <a:ext cx="9226025" cy="544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45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600946" y="2258870"/>
            <a:ext cx="4005445" cy="36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15" y="1680326"/>
            <a:ext cx="8902563" cy="517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743085" y="2964018"/>
            <a:ext cx="6345705" cy="2610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88" y="5620076"/>
            <a:ext cx="5520171" cy="1035114"/>
          </a:xfrm>
          <a:prstGeom prst="rect">
            <a:avLst/>
          </a:prstGeom>
        </p:spPr>
      </p:pic>
      <p:sp>
        <p:nvSpPr>
          <p:cNvPr id="21" name="WordArt 2"/>
          <p:cNvSpPr>
            <a:spLocks noChangeArrowheads="1" noChangeShapeType="1" noTextEdit="1"/>
          </p:cNvSpPr>
          <p:nvPr/>
        </p:nvSpPr>
        <p:spPr bwMode="auto">
          <a:xfrm>
            <a:off x="2090556" y="2504384"/>
            <a:ext cx="4738488" cy="5435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B0F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CONTROLE SOCIAL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2548544" y="4842960"/>
            <a:ext cx="5648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1º 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QUADRIMESTRE/2022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6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73" y="1547906"/>
            <a:ext cx="3194808" cy="2241134"/>
          </a:xfrm>
          <a:prstGeom prst="rect">
            <a:avLst/>
          </a:prstGeom>
        </p:spPr>
      </p:pic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3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33661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605392" y="5499230"/>
            <a:ext cx="4028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Fonte: Conselho Municipal de Saúde de Lagoa Seca-PB</a:t>
            </a:r>
            <a:endParaRPr lang="pt-BR" sz="1200" dirty="0">
              <a:solidFill>
                <a:srgbClr val="00206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87435" y="1037183"/>
            <a:ext cx="6527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1106E8"/>
                </a:solidFill>
                <a:latin typeface="Arial Black" panose="020B0A04020102020204" pitchFamily="34" charset="0"/>
                <a:ea typeface="Calibri" panose="020F0502020204030204" pitchFamily="34" charset="0"/>
                <a:cs typeface="STIX-Regular"/>
              </a:rPr>
              <a:t>DELIBERAÇÕES DO CONSELHO</a:t>
            </a:r>
            <a:endParaRPr lang="pt-BR" sz="2400" dirty="0">
              <a:solidFill>
                <a:srgbClr val="1106E8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890074"/>
              </p:ext>
            </p:extLst>
          </p:nvPr>
        </p:nvGraphicFramePr>
        <p:xfrm>
          <a:off x="615358" y="1585716"/>
          <a:ext cx="10171130" cy="3823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9563"/>
                <a:gridCol w="5777072"/>
                <a:gridCol w="1934495"/>
              </a:tblGrid>
              <a:tr h="1529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RESOLUÇÕES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CONTEÚDO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 anchor="ctr"/>
                </a:tc>
              </a:tr>
              <a:tr h="2294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REUNIÕES ORDINÁRIAS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REALIZADAS REUNIÕES ORDINÁRIAS MENSAIS.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OBS: JANEIRO NÃO HOUVE REUNIÃO POR VÁRIOS CONSELHEIROS COM SINTOMAS GRIPAIS.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AUDITÓRIO DA SMS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317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649675" y="6264315"/>
            <a:ext cx="4028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Fonte: Conselho Municipal de Saúde de Lagoa Seca-PB</a:t>
            </a:r>
            <a:endParaRPr lang="pt-BR" sz="1200" dirty="0">
              <a:solidFill>
                <a:srgbClr val="00206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87435" y="1037183"/>
            <a:ext cx="6527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1106E8"/>
                </a:solidFill>
                <a:latin typeface="Arial Black" panose="020B0A04020102020204" pitchFamily="34" charset="0"/>
                <a:ea typeface="Calibri" panose="020F0502020204030204" pitchFamily="34" charset="0"/>
                <a:cs typeface="STIX-Regular"/>
              </a:rPr>
              <a:t>DELIBERAÇÕES DO CONSELHO</a:t>
            </a:r>
            <a:endParaRPr lang="pt-BR" sz="2400" dirty="0">
              <a:solidFill>
                <a:srgbClr val="1106E8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895333"/>
              </p:ext>
            </p:extLst>
          </p:nvPr>
        </p:nvGraphicFramePr>
        <p:xfrm>
          <a:off x="606305" y="1660270"/>
          <a:ext cx="10171130" cy="4462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9563"/>
                <a:gridCol w="5777072"/>
                <a:gridCol w="1934495"/>
              </a:tblGrid>
              <a:tr h="3771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RESOLUÇÕES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CONTEÚDO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 anchor="ctr"/>
                </a:tc>
              </a:tr>
              <a:tr h="3017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REUNIÕES EXTRAORDINÁRIAS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REUNIÃO COM A PRESENÇA DO VICE-PRESIDENTE DO CONSELHO ESTADUAL DE SAÚDE PARA ORGANIZAÇÃO DA CONFERÊNCIA;</a:t>
                      </a:r>
                    </a:p>
                    <a:p>
                      <a:pPr marL="213995" indent="-2139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REUNIÃO COM EQUIPE DE PSICÓLOGOS;</a:t>
                      </a:r>
                    </a:p>
                    <a:p>
                      <a:pPr marL="213995" indent="-2139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REUNIÃO COM ASSISTENES SOCIAIS;</a:t>
                      </a:r>
                    </a:p>
                    <a:p>
                      <a:pPr marL="213995" indent="-2139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REUNIÃO COM COMISSÃO ORGANIZADORA DA CONFERÊNCIA;</a:t>
                      </a:r>
                    </a:p>
                    <a:p>
                      <a:pPr marL="213995" indent="-2139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REUNIÃO COM TODOS OS FACILITADORES DOS EIXOS;</a:t>
                      </a:r>
                    </a:p>
                    <a:p>
                      <a:pPr marL="213995" indent="-21399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REUNIÕES COM A COMISSÃO PARA ORGANIZAÇÃO DA CONFERÊNCIA.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AUDITÓRIO DA SMS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813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660691" y="4734145"/>
            <a:ext cx="4028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Fonte: Conselho Municipal de Saúde de Lagoa Seca-PB</a:t>
            </a:r>
            <a:endParaRPr lang="pt-BR" sz="1200" dirty="0">
              <a:solidFill>
                <a:srgbClr val="00206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87435" y="1037183"/>
            <a:ext cx="6527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1106E8"/>
                </a:solidFill>
                <a:latin typeface="Arial Black" panose="020B0A04020102020204" pitchFamily="34" charset="0"/>
                <a:ea typeface="Calibri" panose="020F0502020204030204" pitchFamily="34" charset="0"/>
                <a:cs typeface="STIX-Regular"/>
              </a:rPr>
              <a:t>DELIBERAÇÕES DO CONSELHO</a:t>
            </a:r>
            <a:endParaRPr lang="pt-BR" sz="2400" dirty="0">
              <a:solidFill>
                <a:srgbClr val="1106E8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124505"/>
              </p:ext>
            </p:extLst>
          </p:nvPr>
        </p:nvGraphicFramePr>
        <p:xfrm>
          <a:off x="658458" y="1673805"/>
          <a:ext cx="10171130" cy="2970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9563"/>
                <a:gridCol w="5777072"/>
                <a:gridCol w="1934495"/>
              </a:tblGrid>
              <a:tr h="1485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RESOLUÇÕES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CONTEÚDO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 anchor="ctr"/>
                </a:tc>
              </a:tr>
              <a:tr h="14851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AÇÕES E EVENTOS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CONFERÊNCIA MUNICIPAL DE SAÚDE MENTAL DE LAGOA SECA.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CONVENTO IPUARANA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1494" marR="6149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86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</a:t>
            </a:r>
          </a:p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CONSELHO MUNICIPAL DE SAÚDE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41314" name="Imagem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05" y="1531713"/>
            <a:ext cx="8190909" cy="509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 rot="16200000">
            <a:off x="383805" y="3980502"/>
            <a:ext cx="1922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REUNIÃO DO CMS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763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42338" name="Imagem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70" y="1583496"/>
            <a:ext cx="8460940" cy="527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3440705" y="987347"/>
            <a:ext cx="1922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REUNIÃO DO CMS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56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43362" name="Imagem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74" y="1493782"/>
            <a:ext cx="4680520" cy="47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Imagem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494" y="1493783"/>
            <a:ext cx="5371081" cy="47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3717149" y="944552"/>
            <a:ext cx="1922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REUNIÃO DO CMS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867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350695" y="912204"/>
            <a:ext cx="1922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REUNIÃO DO CMS</a:t>
            </a:r>
            <a:endParaRPr lang="pt-BR" dirty="0"/>
          </a:p>
        </p:txBody>
      </p:sp>
      <p:pic>
        <p:nvPicPr>
          <p:cNvPr id="144386" name="Imagem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03" y="1345596"/>
            <a:ext cx="8640960" cy="542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26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45410" name="Imagem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60" y="1538790"/>
            <a:ext cx="8640960" cy="531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495600" y="920569"/>
            <a:ext cx="478541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678180" algn="l"/>
              </a:tabLs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COMISSÃO DE ORGANIZAÇÃO DA CONFERÊNCIA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63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7446150" y="1465276"/>
            <a:ext cx="4410490" cy="41165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28638" algn="just">
              <a:lnSpc>
                <a:spcPct val="150000"/>
              </a:lnSpc>
            </a:pPr>
            <a:r>
              <a:rPr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Secretaria Municipal </a:t>
            </a:r>
            <a:r>
              <a:rPr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Saúde de</a:t>
            </a:r>
            <a:r>
              <a:rPr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pc="-2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Lagoa </a:t>
            </a:r>
            <a:r>
              <a:rPr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Seca </a:t>
            </a:r>
            <a:r>
              <a:rPr spc="-1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vem </a:t>
            </a:r>
            <a:r>
              <a:rPr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por meio </a:t>
            </a:r>
            <a:r>
              <a:rPr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deste documento, prestar contas </a:t>
            </a:r>
            <a:r>
              <a:rPr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 tornar  </a:t>
            </a:r>
            <a:r>
              <a:rPr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públicas as ações realizadas </a:t>
            </a:r>
            <a:r>
              <a:rPr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pt-BR" spc="-1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1º </a:t>
            </a:r>
            <a:r>
              <a:rPr spc="-5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quadrimestre</a:t>
            </a:r>
            <a:r>
              <a:rPr spc="-5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pt-B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2022</a:t>
            </a:r>
            <a:r>
              <a:rPr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considerando </a:t>
            </a:r>
            <a:r>
              <a:rPr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 que </a:t>
            </a:r>
            <a:r>
              <a:rPr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determina </a:t>
            </a:r>
            <a:r>
              <a:rPr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spc="-2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Lei </a:t>
            </a:r>
            <a:r>
              <a:rPr spc="25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Complementar </a:t>
            </a:r>
            <a:r>
              <a:rPr spc="-1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Nº </a:t>
            </a:r>
            <a:r>
              <a:rPr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141, de 13 de </a:t>
            </a:r>
            <a:r>
              <a:rPr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Janeiro </a:t>
            </a:r>
            <a:r>
              <a:rPr spc="-1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2012 a </a:t>
            </a:r>
            <a:r>
              <a:rPr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apresentação </a:t>
            </a:r>
            <a:r>
              <a:rPr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relatório  detalhado </a:t>
            </a:r>
            <a:r>
              <a:rPr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 </a:t>
            </a:r>
            <a:r>
              <a:rPr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audiência pública </a:t>
            </a:r>
            <a:r>
              <a:rPr spc="-1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na </a:t>
            </a:r>
            <a:r>
              <a:rPr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Casa</a:t>
            </a:r>
            <a:r>
              <a:rPr spc="13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pc="-1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Legislativa</a:t>
            </a:r>
            <a:r>
              <a:rPr spc="-1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pc="-1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2700" marR="5080" indent="528638" algn="just">
              <a:lnSpc>
                <a:spcPct val="150000"/>
              </a:lnSpc>
            </a:pPr>
            <a:endParaRPr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661285" y="918796"/>
            <a:ext cx="2323265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cs typeface="Arial" pitchFamily="34" charset="0"/>
              </a:rPr>
              <a:t>APRESENTAÇÃO</a:t>
            </a:r>
            <a:endParaRPr lang="pt-BR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" y="143194"/>
            <a:ext cx="3150350" cy="8561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AE69037-8295-4E73-B6A5-03670453866E}"/>
              </a:ext>
            </a:extLst>
          </p:cNvPr>
          <p:cNvSpPr/>
          <p:nvPr/>
        </p:nvSpPr>
        <p:spPr>
          <a:xfrm>
            <a:off x="3800746" y="101012"/>
            <a:ext cx="8055894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="" xmlns:a16="http://schemas.microsoft.com/office/drawing/2014/main" id="{259264FB-D6A3-4DEF-812A-F515421F1399}"/>
              </a:ext>
            </a:extLst>
          </p:cNvPr>
          <p:cNvSpPr txBox="1"/>
          <p:nvPr/>
        </p:nvSpPr>
        <p:spPr>
          <a:xfrm>
            <a:off x="4655841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1º</a:t>
            </a:r>
            <a:r>
              <a:rPr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Q</a:t>
            </a:r>
            <a:r>
              <a:rPr sz="2000" i="1" spc="-5" dirty="0" err="1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uadrimestre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57022" y="5549870"/>
            <a:ext cx="7137301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Cristiane Cavalcante Costa</a:t>
            </a:r>
          </a:p>
          <a:p>
            <a:pPr algn="ctr"/>
            <a:r>
              <a:rPr lang="pt-BR" sz="1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Secretaria Municipal de Saúde</a:t>
            </a:r>
            <a:endParaRPr lang="pt-BR" sz="1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328"/>
            <a:ext cx="7294323" cy="437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7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920425" y="6129300"/>
            <a:ext cx="79414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Fonte: </a:t>
            </a:r>
            <a:r>
              <a:rPr lang="pt-BR" sz="1400" dirty="0" smtClean="0"/>
              <a:t>Sistema </a:t>
            </a:r>
            <a:r>
              <a:rPr lang="pt-BR" sz="1400" dirty="0"/>
              <a:t>de Informações </a:t>
            </a:r>
            <a:r>
              <a:rPr lang="pt-BR" sz="1400" dirty="0" smtClean="0"/>
              <a:t>Hospitalar Local</a:t>
            </a:r>
            <a:endParaRPr lang="pt-BR" sz="1400" dirty="0"/>
          </a:p>
        </p:txBody>
      </p:sp>
      <p:sp>
        <p:nvSpPr>
          <p:cNvPr id="16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7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>
            <a:extLst>
              <a:ext uri="{FF2B5EF4-FFF2-40B4-BE49-F238E27FC236}">
                <a16:creationId xmlns="" xmlns:a16="http://schemas.microsoft.com/office/drawing/2014/main" id="{26BE04C8-B81C-4177-A4A4-DBAECBC2B7E3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6E9C46B4-1B0E-4116-93AD-585C8D01C05A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775618" y="1019926"/>
            <a:ext cx="787587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CIRURGIAS ELETIVAS REALIZADAS NO MUNICÍPIO</a:t>
            </a:r>
            <a:endParaRPr lang="pt-BR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599782"/>
              </p:ext>
            </p:extLst>
          </p:nvPr>
        </p:nvGraphicFramePr>
        <p:xfrm>
          <a:off x="965430" y="1493784"/>
          <a:ext cx="8820980" cy="4615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7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46434" name="Imagem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9" y="1583795"/>
            <a:ext cx="8685965" cy="527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637142" y="988198"/>
            <a:ext cx="4082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REUNIÃO COM FACILITADORS DOS EIXOS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191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47458" name="Picture 2" descr="111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27" y="1538790"/>
            <a:ext cx="8537183" cy="513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943545" y="901898"/>
            <a:ext cx="595265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678180" algn="l"/>
              </a:tabLs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APRESENTAÇÃO DO RELATÓRIO QUADRIMESTRAL DA SAUDE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50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48482" name="Imagem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60" y="1365576"/>
            <a:ext cx="8685965" cy="549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585610" y="877173"/>
            <a:ext cx="4634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COMISSÃO ORGANIZADORA DA CONFERÊNCIA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147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 rot="16200000">
            <a:off x="130950" y="3901119"/>
            <a:ext cx="35416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Trabalho interno (coordenação)</a:t>
            </a:r>
            <a:endParaRPr lang="pt-BR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89985" y="1706389"/>
            <a:ext cx="10126124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lnSpc>
                <a:spcPct val="150000"/>
              </a:lnSpc>
            </a:pP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Os resultados </a:t>
            </a:r>
            <a:r>
              <a:rPr lang="pt-B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apresentados no 1º quadrimestre/2022, </a:t>
            </a: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refletem o compromisso e a responsabilidade da gestão municipal através da atuação de sua equipe gestora, dos profissionais e todos os trabalhadores que compõem o quadro da saúde. Ao mesmo passo, se faz necessário o entendimento de que o alcance das metas propostas se torna realidade a partir do esforço de cada profissional e trabalhador da saúde, orientado pela gestão e sua equipe técnica.</a:t>
            </a:r>
          </a:p>
          <a:p>
            <a:pPr algn="just"/>
            <a:endParaRPr lang="pt-BR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indent="539750" algn="just">
              <a:lnSpc>
                <a:spcPct val="150000"/>
              </a:lnSpc>
            </a:pP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Assim, a prestação de serviços, consolidada no período proposto, também traz à tona as dificuldades interpostas, mas que são trabalhadas e, na medida do possível, superadas, de acordo com cada situação e dentro dos limites de governabilidade da gestão.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605393" y="1068951"/>
            <a:ext cx="774085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ANÁLISES E CONSIDERAÇÕES FINAIS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887556" y="596031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pt-BR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Cristiane Cavalcante Costa</a:t>
            </a:r>
            <a:endParaRPr lang="pt-BR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Secretária de Saúde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4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38464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30415" y="3"/>
            <a:ext cx="10846205" cy="814302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bg1">
                  <a:alpha val="0"/>
                </a:schemeClr>
              </a:gs>
            </a:gsLst>
            <a:lin ang="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0"/>
          <p:cNvSpPr/>
          <p:nvPr/>
        </p:nvSpPr>
        <p:spPr>
          <a:xfrm flipV="1">
            <a:off x="830415" y="998703"/>
            <a:ext cx="10621180" cy="185773"/>
          </a:xfrm>
          <a:prstGeom prst="rect">
            <a:avLst/>
          </a:prstGeom>
          <a:gradFill>
            <a:gsLst>
              <a:gs pos="0">
                <a:srgbClr val="C22717"/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8"/>
          <p:cNvSpPr/>
          <p:nvPr/>
        </p:nvSpPr>
        <p:spPr>
          <a:xfrm flipH="1">
            <a:off x="830415" y="818711"/>
            <a:ext cx="10711190" cy="156893"/>
          </a:xfrm>
          <a:prstGeom prst="rect">
            <a:avLst/>
          </a:prstGeom>
          <a:gradFill>
            <a:gsLst>
              <a:gs pos="0">
                <a:srgbClr val="F7A908"/>
              </a:gs>
              <a:gs pos="100000">
                <a:schemeClr val="bg1">
                  <a:alpha val="0"/>
                </a:schemeClr>
              </a:gs>
            </a:gsLst>
            <a:lin ang="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 rot="16200000">
            <a:off x="130950" y="3901119"/>
            <a:ext cx="35416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Trabalho interno (coordenação)</a:t>
            </a:r>
            <a:endParaRPr lang="pt-BR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830415" y="1538790"/>
            <a:ext cx="10711190" cy="2780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>
              <a:spcAft>
                <a:spcPts val="800"/>
              </a:spcAft>
            </a:pPr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Refletir é uma ação necessária, somente assim seremos capazes de evoluir enquanto ser humano. Mesmo que diversos obstáculos venham a surgir, os encare com a força e coragem de quem sabe que não estaria lidando com eles se não fosse capaz.</a:t>
            </a:r>
          </a:p>
          <a:p>
            <a:pPr indent="539750" algn="just"/>
            <a:r>
              <a:rPr lang="pt-BR" sz="2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Comemore </a:t>
            </a:r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vitórias e aprenda com as derrotas, nada é por acaso e nessa vida, ganha quem aprende melhor as regras de se viver. Por isso, viva intensamente, mas não deixe de refletir.</a:t>
            </a:r>
            <a:endParaRPr lang="pt-BR" sz="2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8"/>
          <p:cNvSpPr/>
          <p:nvPr/>
        </p:nvSpPr>
        <p:spPr>
          <a:xfrm rot="5400000" flipH="1">
            <a:off x="4917359" y="6214253"/>
            <a:ext cx="602799" cy="45719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13" dirty="0">
              <a:solidFill>
                <a:prstClr val="white"/>
              </a:solidFill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584" y="5935715"/>
            <a:ext cx="5025063" cy="428798"/>
          </a:xfrm>
          <a:prstGeom prst="rect">
            <a:avLst/>
          </a:prstGeom>
        </p:spPr>
      </p:pic>
      <p:sp>
        <p:nvSpPr>
          <p:cNvPr id="25" name="Retângulo 24"/>
          <p:cNvSpPr/>
          <p:nvPr/>
        </p:nvSpPr>
        <p:spPr>
          <a:xfrm>
            <a:off x="1558926" y="115935"/>
            <a:ext cx="907415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kern="1800" dirty="0">
                <a:solidFill>
                  <a:srgbClr val="0070C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REFLEXÃO SOBRE A VIDA </a:t>
            </a:r>
            <a:endParaRPr lang="pt-BR" sz="1200" dirty="0">
              <a:solidFill>
                <a:srgbClr val="0070C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1858583" y="5999575"/>
            <a:ext cx="33568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Francisco de Assis Campos</a:t>
            </a:r>
          </a:p>
          <a:p>
            <a:pPr algn="ctr">
              <a:defRPr/>
            </a:pPr>
            <a:r>
              <a: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Assessor de Planejamento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4160785" y="4764669"/>
            <a:ext cx="35103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600" b="1" dirty="0">
                <a:ln w="1905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Demi ITC" pitchFamily="34" charset="0"/>
              </a:rPr>
              <a:t>Obrigado.</a:t>
            </a:r>
            <a:endParaRPr lang="pt-BR" sz="3200" b="1" dirty="0">
              <a:ln w="1905"/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Demi ITC" pitchFamily="34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5195900" y="6305887"/>
            <a:ext cx="29253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www.cgsconsult.com.br 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7892789" y="6330806"/>
            <a:ext cx="26552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Whatsap (83) 98806-8761 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24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o explicativo retangular 36"/>
          <p:cNvSpPr/>
          <p:nvPr/>
        </p:nvSpPr>
        <p:spPr>
          <a:xfrm>
            <a:off x="2300827" y="2326377"/>
            <a:ext cx="3809056" cy="1957718"/>
          </a:xfrm>
          <a:prstGeom prst="wedgeRectCallout">
            <a:avLst>
              <a:gd name="adj1" fmla="val -5031"/>
              <a:gd name="adj2" fmla="val 75096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2303346" y="1835327"/>
            <a:ext cx="3809056" cy="4093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39" name="Retângulo 38"/>
          <p:cNvSpPr/>
          <p:nvPr/>
        </p:nvSpPr>
        <p:spPr>
          <a:xfrm>
            <a:off x="2361539" y="2618911"/>
            <a:ext cx="3747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3A81BA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QUARTO BLOCO 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403601" y="3158971"/>
            <a:ext cx="355738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TRAZ INFORMAÇÕES SOBRE:</a:t>
            </a:r>
          </a:p>
        </p:txBody>
      </p:sp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4244361" y="4869160"/>
            <a:ext cx="4506935" cy="1263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REDE FÍSICA</a:t>
            </a:r>
          </a:p>
          <a:p>
            <a:pPr algn="l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DE SERVIÇOS</a:t>
            </a:r>
          </a:p>
          <a:p>
            <a:pPr algn="l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PÚBLICOS DE SAÚDE</a:t>
            </a:r>
          </a:p>
        </p:txBody>
      </p:sp>
      <p:sp>
        <p:nvSpPr>
          <p:cNvPr id="16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8645509" y="773705"/>
            <a:ext cx="2127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8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9">
            <a:extLst>
              <a:ext uri="{FF2B5EF4-FFF2-40B4-BE49-F238E27FC236}">
                <a16:creationId xmlns="" xmlns:a16="http://schemas.microsoft.com/office/drawing/2014/main" id="{8CF8DBFF-B50C-4886-B7A6-00E96D69CC6D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="" xmlns:a16="http://schemas.microsoft.com/office/drawing/2014/main" id="{1C86F9DD-4EAF-48A9-991C-A2E5DF856F59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3189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85410" y="1383369"/>
            <a:ext cx="863482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>
                <a:solidFill>
                  <a:srgbClr val="1106E8"/>
                </a:solidFill>
              </a:rPr>
              <a:t>RELATÓRIO TIPO DE ESTABELECIMENTO E TIPO DE ADMINISTRAÇÃO</a:t>
            </a:r>
            <a:endParaRPr lang="pt-BR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949693" y="6099695"/>
            <a:ext cx="76453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</a:rPr>
              <a:t>Fonte: MS – Cadastro Nacional de Estabelecimentos de Saúde - CNES</a:t>
            </a:r>
          </a:p>
        </p:txBody>
      </p:sp>
      <p:pic>
        <p:nvPicPr>
          <p:cNvPr id="1026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46" y="2022894"/>
            <a:ext cx="8634824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6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>
            <a:extLst>
              <a:ext uri="{FF2B5EF4-FFF2-40B4-BE49-F238E27FC236}">
                <a16:creationId xmlns="" xmlns:a16="http://schemas.microsoft.com/office/drawing/2014/main" id="{1427AF56-63EE-447B-B6D0-9662F3FE0B67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BB2E5F26-B2A1-4BBA-AF62-D8FA8318AF41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282278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8"/>
          <p:cNvSpPr txBox="1"/>
          <p:nvPr/>
        </p:nvSpPr>
        <p:spPr>
          <a:xfrm>
            <a:off x="1145407" y="6342242"/>
            <a:ext cx="757408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srgbClr val="001F5F"/>
                </a:solidFill>
                <a:latin typeface="Arial"/>
                <a:cs typeface="Arial"/>
              </a:rPr>
              <a:t>Fonte: Ministério da </a:t>
            </a:r>
            <a:r>
              <a:rPr sz="1400" spc="-10" dirty="0">
                <a:solidFill>
                  <a:srgbClr val="001F5F"/>
                </a:solidFill>
                <a:latin typeface="Arial"/>
                <a:cs typeface="Arial"/>
              </a:rPr>
              <a:t>Saúde </a:t>
            </a:r>
            <a:r>
              <a:rPr sz="1400" dirty="0">
                <a:solidFill>
                  <a:srgbClr val="001F5F"/>
                </a:solidFill>
                <a:latin typeface="Arial"/>
                <a:cs typeface="Arial"/>
              </a:rPr>
              <a:t>- </a:t>
            </a:r>
            <a:r>
              <a:rPr sz="1400" spc="-5" dirty="0">
                <a:solidFill>
                  <a:srgbClr val="001F5F"/>
                </a:solidFill>
                <a:latin typeface="Arial"/>
                <a:cs typeface="Arial"/>
              </a:rPr>
              <a:t>Sistema Nacional </a:t>
            </a:r>
            <a:r>
              <a:rPr sz="1400" spc="-10" dirty="0">
                <a:solidFill>
                  <a:srgbClr val="001F5F"/>
                </a:solidFill>
                <a:latin typeface="Arial"/>
                <a:cs typeface="Arial"/>
              </a:rPr>
              <a:t>de </a:t>
            </a:r>
            <a:r>
              <a:rPr sz="1400" spc="-5" dirty="0">
                <a:solidFill>
                  <a:srgbClr val="001F5F"/>
                </a:solidFill>
                <a:latin typeface="Arial"/>
                <a:cs typeface="Arial"/>
              </a:rPr>
              <a:t>Estabelecimento </a:t>
            </a:r>
            <a:r>
              <a:rPr sz="1400" spc="-10" dirty="0">
                <a:solidFill>
                  <a:srgbClr val="001F5F"/>
                </a:solidFill>
                <a:latin typeface="Arial"/>
                <a:cs typeface="Arial"/>
              </a:rPr>
              <a:t>de Saúde</a:t>
            </a:r>
            <a:r>
              <a:rPr sz="1400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001F5F"/>
                </a:solidFill>
                <a:latin typeface="Arial"/>
                <a:cs typeface="Arial"/>
              </a:rPr>
              <a:t>(CNES)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145407" y="1486359"/>
            <a:ext cx="80507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cs typeface="Arial" pitchFamily="34" charset="0"/>
              </a:rPr>
              <a:t>LEITOS HOSPITALAR EXISTENTES E CADASTRADOS NO CNES</a:t>
            </a:r>
            <a:endParaRPr lang="pt-B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pic>
        <p:nvPicPr>
          <p:cNvPr id="2050" name="Gráfico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50" y="1999917"/>
            <a:ext cx="882098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6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92C64907-D38F-456F-8A5D-47CEF28AA576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CC31A9CA-72E3-4410-B8B8-0EBFB9F7101D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75531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20425" y="1019516"/>
            <a:ext cx="844894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cs typeface="Arial" pitchFamily="34" charset="0"/>
              </a:rPr>
              <a:t>REDE DE ASSISTÊNCIA À SAÚDE – SUS (</a:t>
            </a:r>
            <a:r>
              <a:rPr lang="pt-BR" sz="2000" b="1" dirty="0">
                <a:ln w="1905"/>
                <a:solidFill>
                  <a:srgbClr val="1106E8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OFERTA DE SERVIÇOS</a:t>
            </a:r>
            <a:r>
              <a:rPr lang="pt-BR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373885"/>
              </p:ext>
            </p:extLst>
          </p:nvPr>
        </p:nvGraphicFramePr>
        <p:xfrm>
          <a:off x="1184401" y="1467810"/>
          <a:ext cx="9682128" cy="47255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963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113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744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65634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</a:rPr>
                        <a:t>CONSULTAS</a:t>
                      </a:r>
                      <a:endParaRPr lang="pt-BR" sz="16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</a:rPr>
                        <a:t>ATENDIMENTOS</a:t>
                      </a:r>
                      <a:endParaRPr lang="pt-BR" sz="16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effectLst/>
                        </a:rPr>
                        <a:t>EXAMES</a:t>
                      </a:r>
                      <a:endParaRPr lang="pt-BR" sz="1600" dirty="0">
                        <a:solidFill>
                          <a:sysClr val="windowText" lastClr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59891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Assistente Social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Cardiologia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Clínica Geral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Dermatologia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Endocrinologia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Enfermagem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Fonoaudiólogo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Ginecologia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Médico do Trabalho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Neurologista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Nutricionista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Odontologia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Ortopedia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Pediatria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Psicologia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§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Psiquiatria</a:t>
                      </a:r>
                    </a:p>
                    <a:p>
                      <a:pPr marL="285750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Urgência e Emergência APS</a:t>
                      </a:r>
                      <a:endParaRPr lang="pt-BR" sz="1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APS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Atendimentos ao Público na SMS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Cirurgias Média Complexidade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Distribuição de Medicamentos Básicos na</a:t>
                      </a:r>
                      <a:r>
                        <a:rPr lang="pt-BR" sz="1600" b="0" kern="1200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SMS</a:t>
                      </a:r>
                      <a:endParaRPr lang="pt-BR" sz="1600" b="0" kern="1200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Equipe Multiprofissional APS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Fisioterapia em Geral/Acupuntura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Grupos Hipertensos/Diabéticos etc.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Pequenas Cirurgias Ambulatoriais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Transporte p/ deslocamento de pacientes e usuário p/ Consultas/Exames Especializados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Urgência e Emergência Especializada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Urgência na Atenção Básica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Vacinação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Visita Domiciliar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pt-BR" sz="16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Cirurgias de Cataratas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</a:pPr>
                      <a:r>
                        <a:rPr lang="pt-BR" sz="16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Consultas de Vista (Com Óculos)</a:t>
                      </a:r>
                      <a:endParaRPr lang="pt-BR" sz="1600" b="0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Coleta de Citológico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Eletrocardiograma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Exames Laboratoriais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RX Odontológico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Teste de COVID-19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Testes Rápidos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600" b="0" kern="12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Ultrassonografia</a:t>
                      </a:r>
                    </a:p>
                    <a:p>
                      <a:pPr marL="285750" lvl="0" indent="-2857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t-PT" sz="1600" b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Exames de Endoscopia</a:t>
                      </a:r>
                      <a:endParaRPr lang="pt-BR" sz="1600" b="0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endParaRPr lang="pt-BR" sz="1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pt-BR" sz="1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046901" y="696350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79FF900-1700-4FF5-8A83-A54A1636674A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="" xmlns:a16="http://schemas.microsoft.com/office/drawing/2014/main" id="{CC9D1790-1FDA-42FB-9EEB-A547260C7C3C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100445" y="6399330"/>
            <a:ext cx="6429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Fonte: Planejamento, </a:t>
            </a:r>
            <a:r>
              <a:rPr lang="pt-BR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Controle </a:t>
            </a:r>
            <a:r>
              <a:rPr lang="pt-BR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Avaliação SMS</a:t>
            </a:r>
          </a:p>
        </p:txBody>
      </p:sp>
    </p:spTree>
    <p:extLst>
      <p:ext uri="{BB962C8B-B14F-4D97-AF65-F5344CB8AC3E}">
        <p14:creationId xmlns:p14="http://schemas.microsoft.com/office/powerpoint/2010/main" val="17431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52127" y="1096870"/>
            <a:ext cx="766883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cs typeface="Arial" pitchFamily="34" charset="0"/>
              </a:rPr>
              <a:t>PROGRAMAS DA ATENÇÃO PRIMÁRIA À SAÚDE</a:t>
            </a:r>
            <a:endParaRPr lang="pt-BR" sz="2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276730"/>
              </p:ext>
            </p:extLst>
          </p:nvPr>
        </p:nvGraphicFramePr>
        <p:xfrm>
          <a:off x="1235460" y="1573920"/>
          <a:ext cx="9046006" cy="4600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30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230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63769"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latin typeface="Arial" pitchFamily="34" charset="0"/>
                          <a:cs typeface="Arial" pitchFamily="34" charset="0"/>
                        </a:rPr>
                        <a:t>PROGRAMAS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1016">
                <a:tc>
                  <a:txBody>
                    <a:bodyPr/>
                    <a:lstStyle/>
                    <a:p>
                      <a:pPr marL="285750" marR="71755" indent="-28575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ACADEMIA DA SAÚDE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SAÚDE DA MULHER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1016">
                <a:tc>
                  <a:txBody>
                    <a:bodyPr/>
                    <a:lstStyle/>
                    <a:p>
                      <a:pPr marL="285750" marR="71755" indent="-28575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ACS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SAÚDE DO HOMEM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1016">
                <a:tc>
                  <a:txBody>
                    <a:bodyPr/>
                    <a:lstStyle/>
                    <a:p>
                      <a:pPr marL="285750" marR="71755" indent="-28575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ACE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SAÚDE DO TRABALHADOR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1016">
                <a:tc>
                  <a:txBody>
                    <a:bodyPr/>
                    <a:lstStyle/>
                    <a:p>
                      <a:pPr marL="285750" marR="71755" indent="-28575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ESF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SAÚDE MENTAL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8492">
                <a:tc>
                  <a:txBody>
                    <a:bodyPr/>
                    <a:lstStyle/>
                    <a:p>
                      <a:pPr marL="285750" marR="71755" indent="-28575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ESB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SOBREPESO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1016">
                <a:tc>
                  <a:txBody>
                    <a:bodyPr/>
                    <a:lstStyle/>
                    <a:p>
                      <a:pPr marL="285750" marR="71755" indent="-28575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CRESCER SAUDÁVEL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TABAGISMO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1016">
                <a:tc>
                  <a:txBody>
                    <a:bodyPr/>
                    <a:lstStyle/>
                    <a:p>
                      <a:pPr marL="285750" marR="71755" indent="-28575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DOR CRÔNICA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HIPERDIA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1787348"/>
                  </a:ext>
                </a:extLst>
              </a:tr>
              <a:tr h="451016">
                <a:tc>
                  <a:txBody>
                    <a:bodyPr/>
                    <a:lstStyle/>
                    <a:p>
                      <a:pPr marL="285750" marR="71755" indent="-28575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EQUIPE MULTIPROFISSIONAL APS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PSE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58225655"/>
                  </a:ext>
                </a:extLst>
              </a:tr>
              <a:tr h="451016">
                <a:tc>
                  <a:txBody>
                    <a:bodyPr/>
                    <a:lstStyle/>
                    <a:p>
                      <a:pPr marL="285750" marR="71755" indent="-28575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SAÚDE DA CRIANÇA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71755" indent="-28575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PREVINE BRASIL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6790030"/>
                  </a:ext>
                </a:extLst>
              </a:tr>
            </a:tbl>
          </a:graphicData>
        </a:graphic>
      </p:graphicFrame>
      <p:sp>
        <p:nvSpPr>
          <p:cNvPr id="13" name="Retângulo 12"/>
          <p:cNvSpPr/>
          <p:nvPr/>
        </p:nvSpPr>
        <p:spPr>
          <a:xfrm>
            <a:off x="1147840" y="6219310"/>
            <a:ext cx="6429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Fonte: Planejamento, Controle e Avaliação SMS</a:t>
            </a:r>
          </a:p>
        </p:txBody>
      </p:sp>
      <p:sp>
        <p:nvSpPr>
          <p:cNvPr id="16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FABF8F36-EB50-4B7E-BDBF-E20813A7CD83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="" xmlns:a16="http://schemas.microsoft.com/office/drawing/2014/main" id="{9E1063BB-8E9D-4A6C-A49A-B3A6272767D8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48979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235460" y="1420036"/>
            <a:ext cx="75854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PARTICIPAÇÕES DE CURSO/EVENTOS</a:t>
            </a:r>
            <a:endParaRPr kumimoji="0" lang="pt-BR" sz="2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50" normalizeH="0" baseline="0" noProof="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SECRETARIA DE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50" normalizeH="0" baseline="0" noProof="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1235460" y="2258870"/>
            <a:ext cx="9406045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Devido as inúmeras participações  em reuniões </a:t>
            </a:r>
            <a:r>
              <a:rPr kumimoji="0" lang="pt-BR" sz="2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REMOTAS</a:t>
            </a:r>
            <a:r>
              <a:rPr kumimoji="0" lang="pt-BR" sz="2800" b="0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 </a:t>
            </a:r>
            <a:r>
              <a:rPr kumimoji="0" lang="pt-BR" sz="2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LIVES</a:t>
            </a:r>
            <a:r>
              <a:rPr kumimoji="0" lang="pt-BR" sz="2800" b="0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dos profissionais da saúde nos quadrimestres apresentados, estas participações constará nos relatórios físicos </a:t>
            </a:r>
            <a:r>
              <a:rPr lang="pt-BR" sz="280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impresso</a:t>
            </a:r>
            <a:r>
              <a:rPr kumimoji="0" lang="pt-BR" sz="2800" b="0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pt-BR" sz="2800" b="0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06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750821" y="4329101"/>
            <a:ext cx="50305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1º QUADRIMESTRE/2022</a:t>
            </a:r>
            <a:endParaRPr lang="pt-BR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</a:endParaRPr>
          </a:p>
        </p:txBody>
      </p:sp>
      <p:pic>
        <p:nvPicPr>
          <p:cNvPr id="6146" name="Picture 2" descr="8888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055" y="2053781"/>
            <a:ext cx="27051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2191829" y="3377666"/>
            <a:ext cx="35191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PRODUÇÃO SISAB E-SUS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292913" y="2139949"/>
            <a:ext cx="3418090" cy="1093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ATENÇÃO</a:t>
            </a:r>
          </a:p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BÁSICA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325470" y="5370022"/>
            <a:ext cx="944748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pt-BR" sz="20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OBS: Dados sujeitos a alterações devido as constantes atualizações no sistema.</a:t>
            </a:r>
            <a:endParaRPr lang="pt-BR" sz="200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9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9">
            <a:extLst>
              <a:ext uri="{FF2B5EF4-FFF2-40B4-BE49-F238E27FC236}">
                <a16:creationId xmlns="" xmlns:a16="http://schemas.microsoft.com/office/drawing/2014/main" id="{ABD4BB43-12AF-4CD9-9D15-8AF8B6BEBB9E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4151342D-4981-44C3-88A9-58AF169BBFE9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22649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100446" y="5679250"/>
            <a:ext cx="205004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kern="50" dirty="0">
                <a:solidFill>
                  <a:srgbClr val="002060"/>
                </a:solidFill>
                <a:latin typeface="Calibri" panose="020F0502020204030204" pitchFamily="34" charset="0"/>
                <a:ea typeface="Lucida Sans Unicode" panose="020B0602030504020204" pitchFamily="34" charset="0"/>
              </a:rPr>
              <a:t>FONTE: SISAB E-SUS</a:t>
            </a:r>
            <a:endParaRPr lang="pt-BR" sz="20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F012B679-5934-4529-AE0E-92AE69C1D584}"/>
              </a:ext>
            </a:extLst>
          </p:cNvPr>
          <p:cNvSpPr/>
          <p:nvPr/>
        </p:nvSpPr>
        <p:spPr>
          <a:xfrm>
            <a:off x="1100446" y="101012"/>
            <a:ext cx="7155793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565F5882-FE9A-409E-90B1-5FDB3D47B8C9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778665"/>
              </p:ext>
            </p:extLst>
          </p:nvPr>
        </p:nvGraphicFramePr>
        <p:xfrm>
          <a:off x="1100446" y="1898830"/>
          <a:ext cx="9496056" cy="38254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14424"/>
                <a:gridCol w="2540816"/>
                <a:gridCol w="2540816"/>
              </a:tblGrid>
              <a:tr h="76508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b="1" dirty="0" smtClean="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 smtClean="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MÉDICO (a)</a:t>
                      </a:r>
                      <a:endParaRPr lang="pt-BR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21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3º RDQA_2021</a:t>
                      </a:r>
                      <a:endParaRPr lang="pt-BR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51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 Individual 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8.330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7.331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51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Procedimentos Individualizados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8.205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7.331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51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Vacinação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07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123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16.542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14.673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Retângulo 15"/>
          <p:cNvSpPr/>
          <p:nvPr/>
        </p:nvSpPr>
        <p:spPr>
          <a:xfrm>
            <a:off x="1010435" y="1219981"/>
            <a:ext cx="771763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RELATÓRIO DE RESUMO DE PRODUÇÃO - APS</a:t>
            </a:r>
            <a:endParaRPr lang="pt-BR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0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1065532" y="5859270"/>
            <a:ext cx="205004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kern="50" dirty="0">
                <a:solidFill>
                  <a:srgbClr val="002060"/>
                </a:solidFill>
                <a:latin typeface="Calibri" panose="020F0502020204030204" pitchFamily="34" charset="0"/>
                <a:ea typeface="Lucida Sans Unicode" panose="020B0602030504020204" pitchFamily="34" charset="0"/>
              </a:rPr>
              <a:t>FONTE: SISAB E-SUS</a:t>
            </a:r>
            <a:endParaRPr lang="pt-BR" sz="20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875420" y="101012"/>
            <a:ext cx="738081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255845"/>
              </p:ext>
            </p:extLst>
          </p:nvPr>
        </p:nvGraphicFramePr>
        <p:xfrm>
          <a:off x="870116" y="1462483"/>
          <a:ext cx="9728410" cy="43825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2438"/>
                <a:gridCol w="2602986"/>
                <a:gridCol w="2602986"/>
              </a:tblGrid>
              <a:tr h="67507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PROFISSIONAL – ENFERMEIRO (a)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1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71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3º RDQA_2021</a:t>
                      </a:r>
                      <a:endParaRPr lang="pt-BR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599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 Individual 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4.325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3.687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519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Atividade Coletiva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689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dirty="0" smtClean="0"/>
                        <a:t>Marcadores de consumo alimentar 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40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Procedimentos Individualizados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4.239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3.687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40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Vacinação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75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8.621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7.390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5" name="Retângulo 14"/>
          <p:cNvSpPr/>
          <p:nvPr/>
        </p:nvSpPr>
        <p:spPr>
          <a:xfrm>
            <a:off x="877382" y="913144"/>
            <a:ext cx="771763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RELATÓRIO DE RESUMO DE PRODUÇÃO - APS</a:t>
            </a:r>
            <a:endParaRPr lang="pt-BR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9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8376026" y="866689"/>
            <a:ext cx="2244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2616" y="25831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1151655" y="1918599"/>
            <a:ext cx="1003611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800" b="1" spc="-5" dirty="0">
                <a:solidFill>
                  <a:srgbClr val="1106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onotype Corsiva"/>
              </a:rPr>
              <a:t>ESTE RELATÓRIO  APRESENTA-SE EM QUATRO BLOCOS:</a:t>
            </a:r>
            <a:endParaRPr sz="2800" b="1" dirty="0">
              <a:solidFill>
                <a:srgbClr val="1106E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1151655" y="2671088"/>
            <a:ext cx="10209930" cy="2418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200000"/>
              </a:lnSpc>
              <a:spcBef>
                <a:spcPts val="100"/>
              </a:spcBef>
            </a:pPr>
            <a:r>
              <a:rPr lang="pt-BR" sz="2000" b="1" spc="-5" dirty="0">
                <a:solidFill>
                  <a:srgbClr val="002060"/>
                </a:solidFill>
                <a:cs typeface="Monotype Corsiva"/>
              </a:rPr>
              <a:t>I – CARACTERIZAÇÃO DA GESTÃO</a:t>
            </a:r>
          </a:p>
          <a:p>
            <a:pPr marL="12700" algn="just">
              <a:lnSpc>
                <a:spcPct val="200000"/>
              </a:lnSpc>
              <a:spcBef>
                <a:spcPts val="100"/>
              </a:spcBef>
            </a:pPr>
            <a:r>
              <a:rPr lang="pt-BR" sz="2000" b="1" spc="-5" dirty="0">
                <a:solidFill>
                  <a:srgbClr val="002060"/>
                </a:solidFill>
                <a:cs typeface="Monotype Corsiva"/>
              </a:rPr>
              <a:t>II – DEMONSTRATIVO DO MONTANTE DOS RECURSOS APLICADOS</a:t>
            </a:r>
          </a:p>
          <a:p>
            <a:pPr marL="12700" algn="just">
              <a:lnSpc>
                <a:spcPct val="200000"/>
              </a:lnSpc>
              <a:spcBef>
                <a:spcPts val="100"/>
              </a:spcBef>
            </a:pPr>
            <a:r>
              <a:rPr lang="pt-BR" sz="2000" b="1" spc="-5" dirty="0">
                <a:solidFill>
                  <a:srgbClr val="002060"/>
                </a:solidFill>
                <a:cs typeface="Monotype Corsiva"/>
              </a:rPr>
              <a:t>III -  AUDITORIAS REALIZADAS EM FASE DE EXECUÇÃO/VISITAS TÉCNICAS</a:t>
            </a:r>
          </a:p>
          <a:p>
            <a:pPr marL="12700" algn="just">
              <a:lnSpc>
                <a:spcPct val="200000"/>
              </a:lnSpc>
              <a:spcBef>
                <a:spcPts val="100"/>
              </a:spcBef>
            </a:pPr>
            <a:r>
              <a:rPr lang="pt-BR" sz="2000" b="1" spc="-5" dirty="0">
                <a:solidFill>
                  <a:srgbClr val="002060"/>
                </a:solidFill>
                <a:cs typeface="Monotype Corsiva"/>
              </a:rPr>
              <a:t>IV – REDE FÍSICA DE SERVIÇOS PÚBLICOS DE SAÚDE</a:t>
            </a:r>
            <a:endParaRPr sz="2000" b="1" dirty="0">
              <a:solidFill>
                <a:srgbClr val="002060"/>
              </a:solidFill>
              <a:cs typeface="Monotype Corsiva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bject 2"/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229267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875420" y="5499230"/>
            <a:ext cx="205004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kern="50" dirty="0">
                <a:solidFill>
                  <a:srgbClr val="002060"/>
                </a:solidFill>
                <a:latin typeface="Calibri" panose="020F0502020204030204" pitchFamily="34" charset="0"/>
                <a:ea typeface="Lucida Sans Unicode" panose="020B0602030504020204" pitchFamily="34" charset="0"/>
              </a:rPr>
              <a:t>FONTE: SISAB E-SUS</a:t>
            </a:r>
            <a:endParaRPr lang="pt-BR" sz="20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875420" y="101012"/>
            <a:ext cx="738081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900497"/>
              </p:ext>
            </p:extLst>
          </p:nvPr>
        </p:nvGraphicFramePr>
        <p:xfrm>
          <a:off x="901902" y="1853823"/>
          <a:ext cx="9720954" cy="36454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18972"/>
                <a:gridCol w="2600991"/>
                <a:gridCol w="2600991"/>
              </a:tblGrid>
              <a:tr h="73898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AUXILIAR OU TÉCNICO DE ENFERMAGEM 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613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3º RDQA_2021</a:t>
                      </a:r>
                      <a:endParaRPr lang="pt-BR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37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Procedimentos Individualizados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5.858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5.297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87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Vacinação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4.200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2.680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205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10.058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7.977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5" name="Retângulo 14"/>
          <p:cNvSpPr/>
          <p:nvPr/>
        </p:nvSpPr>
        <p:spPr>
          <a:xfrm>
            <a:off x="886952" y="1219981"/>
            <a:ext cx="771763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RELATÓRIO DE RESUMO DE PRODUÇÃO - APS</a:t>
            </a:r>
            <a:endParaRPr lang="pt-BR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16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920425" y="5634245"/>
            <a:ext cx="205004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kern="50" dirty="0">
                <a:solidFill>
                  <a:srgbClr val="002060"/>
                </a:solidFill>
                <a:latin typeface="Calibri" panose="020F0502020204030204" pitchFamily="34" charset="0"/>
                <a:ea typeface="Lucida Sans Unicode" panose="020B0602030504020204" pitchFamily="34" charset="0"/>
              </a:rPr>
              <a:t>FONTE: SISAB E-SUS</a:t>
            </a:r>
            <a:endParaRPr lang="pt-BR" sz="20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785410" y="101012"/>
            <a:ext cx="747082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675338"/>
              </p:ext>
            </p:extLst>
          </p:nvPr>
        </p:nvGraphicFramePr>
        <p:xfrm>
          <a:off x="920425" y="1718811"/>
          <a:ext cx="9766085" cy="39210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93645"/>
                <a:gridCol w="2700300"/>
                <a:gridCol w="2372140"/>
              </a:tblGrid>
              <a:tr h="74666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OUTROS PROFISSIONAIS DE NÍVEL SUPERIOR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95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3º RDQA_2021</a:t>
                      </a:r>
                      <a:endParaRPr lang="pt-BR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06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 Individual 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181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Atividade Coletiva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281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Procedimentos Individualizados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257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5" name="Retângulo 14"/>
          <p:cNvSpPr/>
          <p:nvPr/>
        </p:nvSpPr>
        <p:spPr>
          <a:xfrm>
            <a:off x="920425" y="1219981"/>
            <a:ext cx="771763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RELATÓRIO DE RESUMO DE PRODUÇÃO - APS</a:t>
            </a:r>
            <a:endParaRPr lang="pt-BR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63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965430" y="5184195"/>
            <a:ext cx="205004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kern="50" dirty="0">
                <a:solidFill>
                  <a:srgbClr val="002060"/>
                </a:solidFill>
                <a:latin typeface="Calibri" panose="020F0502020204030204" pitchFamily="34" charset="0"/>
                <a:ea typeface="Lucida Sans Unicode" panose="020B0602030504020204" pitchFamily="34" charset="0"/>
              </a:rPr>
              <a:t>FONTE: SISAB E-SUS</a:t>
            </a:r>
            <a:endParaRPr lang="pt-BR" sz="20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875422" y="101012"/>
            <a:ext cx="738081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885668"/>
              </p:ext>
            </p:extLst>
          </p:nvPr>
        </p:nvGraphicFramePr>
        <p:xfrm>
          <a:off x="920425" y="1763816"/>
          <a:ext cx="9766085" cy="34956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30570"/>
                <a:gridCol w="2295255"/>
                <a:gridCol w="2340260"/>
              </a:tblGrid>
              <a:tr h="78350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ACS – AGENTES COMUNITÁRIOS</a:t>
                      </a:r>
                      <a:r>
                        <a:rPr lang="pt-BR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 SAÚDE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835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3º RDQA_2021</a:t>
                      </a:r>
                      <a:endParaRPr lang="pt-BR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995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 DOMICILIAR E TERRITORIAL - ACS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83.663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75.078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933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83.663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75.078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886952" y="1219981"/>
            <a:ext cx="771763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RELATÓRIO DE RESUMO DE PRODUÇÃO - APS</a:t>
            </a:r>
            <a:endParaRPr lang="pt-BR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46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885240" y="5754045"/>
            <a:ext cx="3209981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kern="50" dirty="0">
                <a:solidFill>
                  <a:srgbClr val="002060"/>
                </a:solidFill>
                <a:latin typeface="Calibri" panose="020F0502020204030204" pitchFamily="34" charset="0"/>
                <a:ea typeface="Lucida Sans Unicode" panose="020B0602030504020204" pitchFamily="34" charset="0"/>
              </a:rPr>
              <a:t>FONTE: </a:t>
            </a:r>
            <a:r>
              <a:rPr lang="pt-BR" kern="50" dirty="0" smtClean="0">
                <a:solidFill>
                  <a:srgbClr val="002060"/>
                </a:solidFill>
                <a:latin typeface="Calibri" panose="020F0502020204030204" pitchFamily="34" charset="0"/>
                <a:ea typeface="Lucida Sans Unicode" panose="020B0602030504020204" pitchFamily="34" charset="0"/>
              </a:rPr>
              <a:t>Equipe Multiprofissional</a:t>
            </a:r>
            <a:endParaRPr lang="pt-BR" sz="20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875422" y="101012"/>
            <a:ext cx="738081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884199" y="1039308"/>
            <a:ext cx="804711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RELATÓRIO DE ATENDIMENTOS EQUIPE MULTIPROFISSIONAL - APS</a:t>
            </a:r>
            <a:endParaRPr lang="pt-BR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418237"/>
              </p:ext>
            </p:extLst>
          </p:nvPr>
        </p:nvGraphicFramePr>
        <p:xfrm>
          <a:off x="920425" y="1487635"/>
          <a:ext cx="9763597" cy="43518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52209"/>
                <a:gridCol w="4111388"/>
              </a:tblGrid>
              <a:tr h="508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AÇÕES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876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Atendimentos individuais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0021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Atividades coletivas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0021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Reuniões ESF/NASF e NASF/NASF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0021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Atendimentos compartilhados/ESF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00219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Consultas domiciliares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7339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Reuniões intersetoriais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882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4981174" y="5985744"/>
            <a:ext cx="524026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 </a:t>
            </a:r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Média de 12 participantes por Atividade Coletiva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09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858595" y="1088740"/>
            <a:ext cx="771763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CONSOLIDADO DOS ATENDIMENTOS DA APS</a:t>
            </a:r>
            <a:endParaRPr lang="pt-BR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61483" y="5543527"/>
            <a:ext cx="205004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kern="50" dirty="0">
                <a:solidFill>
                  <a:srgbClr val="002060"/>
                </a:solidFill>
                <a:latin typeface="Calibri" panose="020F0502020204030204" pitchFamily="34" charset="0"/>
                <a:ea typeface="Lucida Sans Unicode" panose="020B0602030504020204" pitchFamily="34" charset="0"/>
              </a:rPr>
              <a:t>FONTE: SISAB E-SUS</a:t>
            </a:r>
            <a:endParaRPr lang="pt-BR" sz="2000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3305690" y="5949280"/>
            <a:ext cx="7350089" cy="4221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sz="1600" b="1" kern="50" dirty="0" smtClean="0">
                <a:solidFill>
                  <a:srgbClr val="002060"/>
                </a:solidFill>
                <a:latin typeface="Calibri" panose="020F0502020204030204" pitchFamily="34" charset="0"/>
                <a:ea typeface="Lucida Sans Unicode" panose="020B0602030504020204" pitchFamily="34" charset="0"/>
              </a:rPr>
              <a:t>OBS: Dados sujeitos a alterações devido as constantes atualizações no sistema SISAB</a:t>
            </a:r>
            <a:endParaRPr lang="pt-BR" b="1" kern="50" dirty="0"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875420" y="101012"/>
            <a:ext cx="738081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69053"/>
              </p:ext>
            </p:extLst>
          </p:nvPr>
        </p:nvGraphicFramePr>
        <p:xfrm>
          <a:off x="965430" y="1676728"/>
          <a:ext cx="9721080" cy="3866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30570"/>
                <a:gridCol w="2475275"/>
                <a:gridCol w="2115235"/>
              </a:tblGrid>
              <a:tr h="467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Categoria Profissional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3º RDQA_2021</a:t>
                      </a:r>
                      <a:endParaRPr lang="pt-BR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70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MÉDICO ESF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16.542</a:t>
                      </a:r>
                      <a:endParaRPr lang="pt-BR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14.673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70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ENFERMEIRO ESF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8.621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7.390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322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AUX. TÉCNICO DE ENFERMAGEM ESF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10.058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7.977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70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PROF. NÍVEL SUPERIOR ESF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13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 smtClean="0">
                          <a:ln w="10541" cmpd="sng">
                            <a:solidFill>
                              <a:schemeClr val="accent1">
                                <a:shade val="88000"/>
                                <a:satMod val="110000"/>
                              </a:schemeClr>
                            </a:solidFill>
                            <a:prstDash val="solid"/>
                          </a:ln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EQUIPE MULTIPROFISSIONAL - APS</a:t>
                      </a:r>
                      <a:endParaRPr lang="pt-BR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524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13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ACS – AGENTE COMUNITÁRIO DE SAÚDE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83.663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75.078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2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118.963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105.725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615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910535" y="6028372"/>
            <a:ext cx="841593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pt-BR" sz="1600" b="1" dirty="0"/>
              <a:t>ANDAMENTO DA REFORMA DA PARTE EXTERNA NA UNIDADE DE SAÚDE DO AMARAGI</a:t>
            </a:r>
            <a:endParaRPr lang="pt-BR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1111449" y="935503"/>
            <a:ext cx="713378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 - APS</a:t>
            </a:r>
            <a:endParaRPr lang="pt-BR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9218" name="Imagem 15" descr="C:\Users\Saúde 3\Downloads\WhatsApp Image 2022-05-21 at 19.28.18 (3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969" y="1386713"/>
            <a:ext cx="4860540" cy="454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4" descr="C:\Users\Saúde 3\Downloads\WhatsApp Image 2022-05-21 at 19.28.18 (2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23" y="1386713"/>
            <a:ext cx="4545505" cy="454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0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055440" y="962089"/>
            <a:ext cx="769585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pt-BR" sz="1600" b="1" dirty="0"/>
              <a:t>ANDAMENTO DA REFORMA DA PARTE EXTERNA NA UNIDADE DE SAÚDE DO AMARAGI</a:t>
            </a:r>
            <a:endParaRPr lang="pt-BR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8195" name="Imagem 1" descr="C:\Users\Saúde 3\Downloads\WhatsApp Image 2022-05-21 at 19.28.18 (1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9" y="1510046"/>
            <a:ext cx="4905545" cy="466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agem 3" descr="C:\Users\Saúde 3\Downloads\WhatsApp Image 2022-05-21 at 19.28.18 (10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020" y="1539135"/>
            <a:ext cx="4333140" cy="463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05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35460" y="982860"/>
            <a:ext cx="7020779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lnSpc>
                <a:spcPct val="115000"/>
              </a:lnSpc>
              <a:spcAft>
                <a:spcPts val="0"/>
              </a:spcAft>
            </a:pPr>
            <a:r>
              <a:rPr lang="pt-BR" sz="1600" b="1" dirty="0"/>
              <a:t>ANDAMENTO DA REFORMA NA UNIDADE DE SAÚDE DA UBSF DO BELA VISTA</a:t>
            </a:r>
            <a:endParaRPr lang="pt-BR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0242" name="Imagem 16" descr="C:\Users\Saúde 3\Downloads\WhatsApp Image 2022-05-21 at 19.22.2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60" y="1583795"/>
            <a:ext cx="4770530" cy="477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agem 17" descr="C:\Users\Saúde 3\Downloads\WhatsApp Image 2022-05-21 at 19.28.1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542423"/>
            <a:ext cx="4584430" cy="481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26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35460" y="970034"/>
            <a:ext cx="70207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PINTURA DA UNIDADE DE SAÚDE DE CAMPINOTE</a:t>
            </a:r>
            <a:endParaRPr lang="pt-BR" sz="1600" dirty="0"/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1266" name="Imagem 20" descr="C:\Users\Saúde 3\Downloads\WhatsApp Image 2022-05-21 at 19.28.18 (4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75" y="1678998"/>
            <a:ext cx="4950550" cy="458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magem 7" descr="C:\Users\Saúde 3\Downloads\WhatsApp Image 2022-05-23 at 21.18.4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37" y="1694775"/>
            <a:ext cx="4239462" cy="456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15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35460" y="1081482"/>
            <a:ext cx="70207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MANUTENÇÃO DE RAMPA DE ACESSO NA UNIDADE DE SAÚDE DO SÃO JOSÉ</a:t>
            </a:r>
            <a:endParaRPr lang="pt-BR" sz="1600" dirty="0"/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2290" name="Imagem 35" descr="C:\Users\Saúde 3\Downloads\WhatsApp Image 2022-05-21 at 20.34.5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70" y="1554314"/>
            <a:ext cx="4815535" cy="484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agem 19" descr="C:\Users\Saúde 3\Downloads\WhatsApp Image 2022-05-21 at 19.21.4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25" y="1554314"/>
            <a:ext cx="4464425" cy="484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96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o explicativo retangular 36"/>
          <p:cNvSpPr/>
          <p:nvPr/>
        </p:nvSpPr>
        <p:spPr>
          <a:xfrm>
            <a:off x="2300827" y="2326377"/>
            <a:ext cx="3809056" cy="1957718"/>
          </a:xfrm>
          <a:prstGeom prst="wedgeRectCallout">
            <a:avLst>
              <a:gd name="adj1" fmla="val -5031"/>
              <a:gd name="adj2" fmla="val 75096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/>
          <p:cNvSpPr/>
          <p:nvPr/>
        </p:nvSpPr>
        <p:spPr>
          <a:xfrm>
            <a:off x="2303346" y="1835327"/>
            <a:ext cx="3809056" cy="4093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2225571" y="2825437"/>
            <a:ext cx="40190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PRIMEIRO BLOCO </a:t>
            </a:r>
          </a:p>
        </p:txBody>
      </p:sp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5129395" y="4292886"/>
            <a:ext cx="4972050" cy="14763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0">
              <a:buNone/>
            </a:pPr>
            <a:r>
              <a:rPr lang="pt-BR" sz="40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CARACTERIZAÇÃO </a:t>
            </a:r>
          </a:p>
          <a:p>
            <a:pPr algn="r" rtl="0">
              <a:buNone/>
            </a:pPr>
            <a:r>
              <a:rPr lang="pt-BR" sz="40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DA GESTÃO</a:t>
            </a:r>
          </a:p>
        </p:txBody>
      </p:sp>
      <p:pic>
        <p:nvPicPr>
          <p:cNvPr id="2049" name="Picture 1" descr="20160616-sus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43" y="5004175"/>
            <a:ext cx="973138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8528426" y="1019089"/>
            <a:ext cx="2244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41071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98BFC8FD-BAEB-4691-AB9E-BB1C6A177BA4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F1DD284E-A55C-44CD-A4AF-44A480A1A942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23645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35460" y="1024494"/>
            <a:ext cx="70207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REUNIÃO DE AVALIAÇÃO E PLANEJAMENTO COM MÉDICOS DA ATENÇÃO BÁSICA</a:t>
            </a:r>
            <a:endParaRPr lang="pt-BR" sz="1600" dirty="0"/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3314" name="Imagem 5" descr="C:\Users\Saúde 3\Downloads\WhatsApp Image 2022-05-21 at 19.28.18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60" y="1420036"/>
            <a:ext cx="9406045" cy="50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70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35460" y="1081482"/>
            <a:ext cx="71107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EVENTO ABRIL VERDE COM </a:t>
            </a:r>
            <a:r>
              <a:rPr lang="pt-BR" sz="1600" b="1" dirty="0" smtClean="0"/>
              <a:t>ACS </a:t>
            </a:r>
            <a:r>
              <a:rPr lang="pt-BR" sz="1600" b="1" dirty="0"/>
              <a:t>PARCERIA SESST/ MINISTÉRIO DO </a:t>
            </a:r>
            <a:r>
              <a:rPr lang="pt-BR" sz="1600" b="1" dirty="0" smtClean="0"/>
              <a:t>TRABALHO</a:t>
            </a:r>
            <a:endParaRPr lang="pt-BR" sz="1600" dirty="0"/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4340" name="Imagem 4" descr="C:\Users\Saúde 3\Downloads\WhatsApp Image 2022-05-21 at 19.28.18 (9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65" y="1420036"/>
            <a:ext cx="9361040" cy="520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48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35460" y="978555"/>
            <a:ext cx="61206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REUNIÃO DE ARTICULAÇÃO DO SELO UNICEF</a:t>
            </a:r>
            <a:endParaRPr lang="pt-BR" sz="1600" dirty="0"/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5361" name="Imagem 9" descr="C:\Users\Saúde 3\Downloads\WhatsApp Image 2022-05-21 at 19.28.18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75" y="1420036"/>
            <a:ext cx="9181020" cy="502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67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35460" y="1016388"/>
            <a:ext cx="749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/>
              <a:t>ATIVIDADE EDUCATIVA SOBRE SAÚDE DA </a:t>
            </a:r>
            <a:r>
              <a:rPr lang="pt-BR" sz="1600" b="1" dirty="0" smtClean="0"/>
              <a:t>MULHER - DIA </a:t>
            </a:r>
            <a:r>
              <a:rPr lang="pt-BR" sz="1600" b="1" dirty="0"/>
              <a:t>INTERNACIONAL DA MULHER</a:t>
            </a:r>
            <a:endParaRPr lang="pt-BR" sz="1600" dirty="0"/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6385" name="Imagem 34" descr="C:\Users\Saúde 3\Downloads\WhatsApp Image 2022-05-21 at 19.39.3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19" y="1493785"/>
            <a:ext cx="4815535" cy="522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67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35460" y="998730"/>
            <a:ext cx="749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RETORNO DOS GRUPOS DE GESTANTES NAS UNIDADES DE SAÚDE </a:t>
            </a:r>
            <a:endParaRPr lang="pt-BR" sz="1600" dirty="0"/>
          </a:p>
          <a:p>
            <a:pPr algn="ctr"/>
            <a:r>
              <a:rPr lang="pt-BR" sz="1600" b="1" dirty="0"/>
              <a:t>PARCERIA EQUIPE MULTIPROFISSIONAL/ CRAS</a:t>
            </a:r>
            <a:endParaRPr lang="pt-BR" sz="1600" dirty="0"/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8434" name="Imagem 21" descr="C:\Users\Saúde 3\Downloads\WhatsApp Image 2022-05-21 at 19.37.4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65" y="1638255"/>
            <a:ext cx="9492485" cy="46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35460" y="998730"/>
            <a:ext cx="749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RETORNO DOS GRUPOS DE GESTANTES NAS UNIDADES DE SAÚDE </a:t>
            </a:r>
            <a:endParaRPr lang="pt-BR" sz="1600" dirty="0"/>
          </a:p>
          <a:p>
            <a:pPr algn="ctr"/>
            <a:r>
              <a:rPr lang="pt-BR" sz="1600" b="1" dirty="0"/>
              <a:t>PARCERIA EQUIPE MULTIPROFISSIONAL/ CRAS</a:t>
            </a:r>
            <a:endParaRPr lang="pt-BR" sz="1600" dirty="0"/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19458" name="Imagem 26" descr="C:\Users\Saúde 3\Downloads\WhatsApp Image 2022-05-21 at 19.43.1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706" y="1583505"/>
            <a:ext cx="9384799" cy="481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1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35460" y="998730"/>
            <a:ext cx="749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RETORNO DOS GRUPOS DE GESTANTES NAS UNIDADES DE SAÚDE </a:t>
            </a:r>
            <a:endParaRPr lang="pt-BR" sz="1600" dirty="0"/>
          </a:p>
          <a:p>
            <a:pPr algn="ctr"/>
            <a:r>
              <a:rPr lang="pt-BR" sz="1600" b="1" dirty="0"/>
              <a:t>PARCERIA EQUIPE MULTIPROFISSIONAL/ CRAS</a:t>
            </a:r>
            <a:endParaRPr lang="pt-BR" sz="1600" dirty="0"/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20482" name="Imagem 22" descr="C:\Users\Saúde 3\Downloads\WhatsApp Image 2022-05-21 at 19.38.4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81" y="1673805"/>
            <a:ext cx="9553769" cy="466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35460" y="998730"/>
            <a:ext cx="749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RETORNO DOS GRUPOS DE GESTANTES NAS UNIDADES DE SAÚDE </a:t>
            </a:r>
            <a:endParaRPr lang="pt-BR" sz="1600" dirty="0"/>
          </a:p>
          <a:p>
            <a:pPr algn="ctr"/>
            <a:r>
              <a:rPr lang="pt-BR" sz="1600" b="1" dirty="0"/>
              <a:t>PARCERIA EQUIPE MULTIPROFISSIONAL/ CRAS</a:t>
            </a:r>
            <a:endParaRPr lang="pt-BR" sz="1600" dirty="0"/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21506" name="Imagem 28" descr="C:\Users\Saúde 3\Downloads\WhatsApp Image 2022-05-21 at 19.43.19 (2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60" y="1750251"/>
            <a:ext cx="5175575" cy="388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magem 24" descr="C:\Users\Saúde 3\Downloads\WhatsApp Image 2022-05-21 at 19.40.17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035" y="1750250"/>
            <a:ext cx="4590510" cy="388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15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35460" y="998730"/>
            <a:ext cx="749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RETORNO DOS GRUPOS DE GESTANTES NAS UNIDADES DE SAÚDE </a:t>
            </a:r>
            <a:endParaRPr lang="pt-BR" sz="1600" dirty="0"/>
          </a:p>
          <a:p>
            <a:pPr algn="ctr"/>
            <a:r>
              <a:rPr lang="pt-BR" sz="1600" b="1" dirty="0"/>
              <a:t>PARCERIA EQUIPE MULTIPROFISSIONAL/ CRAS</a:t>
            </a:r>
            <a:endParaRPr lang="pt-BR" sz="1600" dirty="0"/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22530" name="Imagem 27" descr="C:\Users\Saúde 3\Downloads\WhatsApp Image 2022-05-21 at 19.43.19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60" y="1821703"/>
            <a:ext cx="4723348" cy="381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m 25" descr="C:\Users\Saúde 3\Downloads\WhatsApp Image 2022-05-21 at 19.40.57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004" y="1834391"/>
            <a:ext cx="4545505" cy="379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80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35460" y="998730"/>
            <a:ext cx="749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RETORNO DOS GRUPOS DE GESTANTES NAS UNIDADES DE SAÚDE </a:t>
            </a:r>
            <a:endParaRPr lang="pt-BR" sz="1600" dirty="0"/>
          </a:p>
          <a:p>
            <a:pPr algn="ctr"/>
            <a:r>
              <a:rPr lang="pt-BR" sz="1600" b="1" dirty="0"/>
              <a:t>PARCERIA EQUIPE MULTIPROFISSIONAL/ CRAS</a:t>
            </a:r>
            <a:endParaRPr lang="pt-BR" sz="1600" dirty="0"/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23554" name="Imagem 31" descr="C:\Users\Saúde 3\Downloads\WhatsApp Image 2022-05-21 at 19.43.2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9" y="1833082"/>
            <a:ext cx="4725525" cy="389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agem 30" descr="C:\Users\Saúde 3\Downloads\WhatsApp Image 2022-05-21 at 19.43.19 (4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34393"/>
            <a:ext cx="4500500" cy="388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54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190455" y="1202794"/>
            <a:ext cx="9417885" cy="5330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969"/>
              </a:spcBef>
            </a:pPr>
            <a:r>
              <a:rPr lang="pt-BR" sz="1600" b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PREFEITO CONSTITUCIONAL</a:t>
            </a:r>
            <a:endParaRPr lang="pt-BR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55600" indent="-342900">
              <a:spcBef>
                <a:spcPts val="1170"/>
              </a:spcBef>
              <a:buFont typeface="Wingdings" pitchFamily="2" charset="2"/>
              <a:buChar char="Ø"/>
            </a:pPr>
            <a:r>
              <a:rPr lang="pt-BR" sz="1600" b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FABIO RAMALHO </a:t>
            </a:r>
            <a:r>
              <a:rPr lang="pt-BR" sz="1600" b="1" spc="-1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pt-BR" sz="1600" b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SILVA</a:t>
            </a:r>
            <a:endParaRPr lang="pt-BR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lang="pt-BR" sz="1600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Data </a:t>
            </a:r>
            <a:r>
              <a: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da </a:t>
            </a:r>
            <a:r>
              <a:rPr lang="pt-BR" sz="1600" spc="-1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Posse:</a:t>
            </a:r>
            <a:r>
              <a:rPr lang="pt-BR" sz="1600" spc="-2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01/01/2017</a:t>
            </a:r>
          </a:p>
          <a:p>
            <a:pPr marL="12700">
              <a:spcBef>
                <a:spcPts val="1170"/>
              </a:spcBef>
            </a:pPr>
            <a:r>
              <a:rPr lang="pt-BR" sz="1600" b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VICE-PREFEITA</a:t>
            </a:r>
          </a:p>
          <a:p>
            <a:pPr marL="355600" indent="-342900">
              <a:spcBef>
                <a:spcPts val="1170"/>
              </a:spcBef>
              <a:buFont typeface="Wingdings" pitchFamily="2" charset="2"/>
              <a:buChar char="Ø"/>
            </a:pPr>
            <a:r>
              <a:rPr lang="pt-BR" sz="1600" b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MARIA DALVA LUCENA DE LIMA</a:t>
            </a:r>
            <a:endParaRPr lang="pt-BR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lang="pt-BR" sz="1600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Data </a:t>
            </a:r>
            <a:r>
              <a: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da </a:t>
            </a:r>
            <a:r>
              <a:rPr lang="pt-BR" sz="1600" spc="-1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Posse:</a:t>
            </a:r>
            <a:r>
              <a:rPr lang="pt-BR" sz="1600" spc="-2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01/01/2017</a:t>
            </a:r>
          </a:p>
          <a:p>
            <a:pPr marL="12700">
              <a:spcBef>
                <a:spcPts val="1170"/>
              </a:spcBef>
            </a:pPr>
            <a:r>
              <a:rPr lang="pt-BR" sz="1600" b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SECRETÁRIA DE SAÚDE</a:t>
            </a:r>
            <a:endParaRPr lang="pt-BR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55600" indent="-342900">
              <a:spcBef>
                <a:spcPts val="1170"/>
              </a:spcBef>
              <a:buFont typeface="Wingdings" pitchFamily="2" charset="2"/>
              <a:buChar char="Ø"/>
            </a:pPr>
            <a:r>
              <a:rPr lang="pt-BR" sz="1600" b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CRISTIANE CAVALCANTI COSTA</a:t>
            </a:r>
            <a:endParaRPr lang="pt-BR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lang="pt-BR" sz="1600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Data </a:t>
            </a:r>
            <a:r>
              <a: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da </a:t>
            </a:r>
            <a:r>
              <a:rPr lang="pt-BR" sz="1600" spc="-1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Posse:</a:t>
            </a:r>
            <a:r>
              <a:rPr lang="pt-BR" sz="1600" spc="-2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01/01/2021</a:t>
            </a:r>
          </a:p>
          <a:p>
            <a:pPr marL="12700">
              <a:spcBef>
                <a:spcPts val="965"/>
              </a:spcBef>
            </a:pPr>
            <a:r>
              <a:rPr lang="pt-BR" sz="1600" b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FUNDO MUNICIPAL DE</a:t>
            </a:r>
            <a:r>
              <a:rPr lang="pt-BR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b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SAÚDE</a:t>
            </a:r>
            <a:endParaRPr lang="pt-BR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2700" marR="5080">
              <a:lnSpc>
                <a:spcPct val="150000"/>
              </a:lnSpc>
            </a:pPr>
            <a:r>
              <a:rPr lang="pt-BR" sz="1600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Instrumento legal </a:t>
            </a:r>
            <a:r>
              <a: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pt-BR" sz="1600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criação </a:t>
            </a:r>
            <a:r>
              <a: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pt-BR" sz="1600" spc="-2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FMS. </a:t>
            </a:r>
            <a:r>
              <a:rPr lang="pt-BR" sz="1600" spc="-1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Lei </a:t>
            </a:r>
            <a:r>
              <a:rPr lang="pt-BR" sz="1600" spc="-1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Nº </a:t>
            </a:r>
            <a:r>
              <a:rPr lang="pt-BR" sz="1600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014/2009, </a:t>
            </a:r>
            <a:r>
              <a: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 28/09/2009.  </a:t>
            </a:r>
          </a:p>
          <a:p>
            <a:pPr marL="12700" marR="5080">
              <a:lnSpc>
                <a:spcPct val="150000"/>
              </a:lnSpc>
            </a:pPr>
            <a:r>
              <a:rPr lang="pt-BR" sz="1600" spc="-1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CNPJ </a:t>
            </a:r>
            <a:r>
              <a: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pt-BR" sz="1600" spc="-1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FMS:</a:t>
            </a:r>
            <a:r>
              <a:rPr lang="pt-BR" sz="1600" spc="1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11.264.183/0001-79</a:t>
            </a:r>
            <a:endParaRPr lang="pt-BR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50000"/>
              </a:lnSpc>
              <a:spcBef>
                <a:spcPts val="160"/>
              </a:spcBef>
            </a:pPr>
            <a:r>
              <a:rPr lang="pt-BR" sz="1600" spc="-1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Gestor </a:t>
            </a:r>
            <a:r>
              <a: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pt-BR" sz="1600" spc="-1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FMS: </a:t>
            </a:r>
            <a:r>
              <a:rPr lang="pt-BR" sz="1600" b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CRISTIANE CAVALCANTI COSTA</a:t>
            </a:r>
            <a:endParaRPr lang="pt-BR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50000"/>
              </a:lnSpc>
              <a:spcBef>
                <a:spcPts val="140"/>
              </a:spcBef>
            </a:pPr>
            <a:r>
              <a:rPr lang="pt-BR" sz="1600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Cargo </a:t>
            </a:r>
            <a:r>
              <a: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pt-BR" sz="1600" spc="-1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Gestor </a:t>
            </a:r>
            <a:r>
              <a: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pt-BR" sz="1600" spc="-1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FMS: </a:t>
            </a:r>
            <a:r>
              <a:rPr lang="pt-BR" sz="1600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Secretária </a:t>
            </a:r>
            <a:r>
              <a:rPr lang="pt-BR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pt-BR" sz="1600" spc="5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Saúde</a:t>
            </a:r>
            <a:endParaRPr lang="pt-BR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94501" y="866689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8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2616" y="25831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FCB3B6F-2DB5-4809-A3CE-0426449A57BA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="" xmlns:a16="http://schemas.microsoft.com/office/drawing/2014/main" id="{CED15770-7382-4AB8-9A4C-BAA0131E7D24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350571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176274" y="950902"/>
            <a:ext cx="749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PARTICIPAÇÃO DA EQUIPE DE ENFERMAGEM SAÚDE DA FAMÍLIA NA II SEMANA PEDAGÓGICA</a:t>
            </a:r>
            <a:endParaRPr lang="pt-BR" sz="1600" dirty="0"/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25602" name="Imagem 38" descr="C:\Users\Saúde 3\Downloads\WhatsApp Image 2022-05-21 at 20.45.3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91" y="1535677"/>
            <a:ext cx="4770774" cy="532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3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35460" y="1016388"/>
            <a:ext cx="749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REUNIÃO DE PLANEJAMENTO COM EQUIPE </a:t>
            </a:r>
            <a:r>
              <a:rPr lang="pt-BR" sz="1600" b="1" dirty="0" smtClean="0"/>
              <a:t>MULTIPROFISSIONAL</a:t>
            </a:r>
            <a:endParaRPr lang="pt-BR" sz="1600" dirty="0"/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26626" name="Imagem 39" descr="C:\Users\Saúde 3\Downloads\WhatsApp Image 2022-05-21 at 20.37.2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75" y="1365576"/>
            <a:ext cx="9271029" cy="520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76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595500" y="1742647"/>
            <a:ext cx="37186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/>
              <a:t>Atendimento compartilhado com as ESF</a:t>
            </a: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11449" y="935503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 EQUIPE MULTIPROFISSIONAL - APS</a:t>
            </a:r>
            <a:endParaRPr lang="pt-BR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-29" r="-40" b="-29"/>
          <a:stretch>
            <a:fillRect/>
          </a:stretch>
        </p:blipFill>
        <p:spPr bwMode="auto">
          <a:xfrm>
            <a:off x="1595500" y="2083074"/>
            <a:ext cx="3915435" cy="45412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" t="-40" r="-29" b="-40"/>
          <a:stretch>
            <a:fillRect/>
          </a:stretch>
        </p:blipFill>
        <p:spPr bwMode="auto">
          <a:xfrm>
            <a:off x="5780965" y="2111357"/>
            <a:ext cx="5265585" cy="45129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645950" y="1740296"/>
            <a:ext cx="56909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Grupo Academia da Saúde – Seguindo os protocolos de segurança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50770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35460" y="1016388"/>
            <a:ext cx="749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Encerramento do Projeto </a:t>
            </a:r>
            <a:r>
              <a:rPr lang="pt-BR" sz="1600" dirty="0" smtClean="0"/>
              <a:t>Valorização </a:t>
            </a:r>
            <a:r>
              <a:rPr lang="pt-BR" sz="1600" dirty="0"/>
              <a:t>do Trabalhador em Saúde – Cuidando do Cuidador</a:t>
            </a: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" t="-49" r="-37" b="-49"/>
          <a:stretch>
            <a:fillRect/>
          </a:stretch>
        </p:blipFill>
        <p:spPr bwMode="auto">
          <a:xfrm>
            <a:off x="1325469" y="1410582"/>
            <a:ext cx="9271031" cy="539379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46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2417920" y="3995758"/>
            <a:ext cx="76423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SAÚDE BUCAL NA ATENÇÃO BÁSICA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5706588"/>
            <a:ext cx="8319789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417919" y="2275451"/>
            <a:ext cx="3582150" cy="9514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ATENÇÃO</a:t>
            </a:r>
          </a:p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BÁSICA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2577620" y="3308293"/>
            <a:ext cx="351917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PRODUÇÃO SISAB E-SUS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3597399" y="4893913"/>
            <a:ext cx="50305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1º 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QUADRIMESTRE/2022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7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46418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35460" y="2303875"/>
            <a:ext cx="97660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Ações de promoção e proteção de saúde;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Ações de recuperação;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Prevenção e controle de câncer bucal;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Incremento da resolução da urgência;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Inclusão de procedimentos mais complexos na Atenção Básica;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Inclusão da reabilitação protética na Atenção Básica.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00445" y="1549463"/>
            <a:ext cx="81607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cs typeface="Arial" pitchFamily="34" charset="0"/>
              </a:rPr>
              <a:t>AÇÕES DE SAÚDE BUCAL NA ESF</a:t>
            </a:r>
            <a:endParaRPr lang="pt-BR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85741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358975" y="2528900"/>
            <a:ext cx="85509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pt-BR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 equipes de Saúde Bucal (SB)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pt-BR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 cirurgiões dentistas (CD)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pt-BR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 auxiliares de saúde bucal (ASB).</a:t>
            </a:r>
          </a:p>
        </p:txBody>
      </p:sp>
      <p:sp>
        <p:nvSpPr>
          <p:cNvPr id="3" name="Retângulo 2"/>
          <p:cNvSpPr/>
          <p:nvPr/>
        </p:nvSpPr>
        <p:spPr>
          <a:xfrm>
            <a:off x="912981" y="1483091"/>
            <a:ext cx="81607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cs typeface="Arial" pitchFamily="34" charset="0"/>
              </a:rPr>
              <a:t>COMPOSIÇÃO SAÚDE BUCAL NA ESF</a:t>
            </a:r>
            <a:endParaRPr lang="pt-BR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09480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72749" y="1420036"/>
            <a:ext cx="929593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RELATÓRIO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</a:rPr>
              <a:t>DE RESUMO DE PRODUÇÃO SAÚDE BUCAL - APS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20755" y="5949280"/>
            <a:ext cx="205004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tabLst>
                <a:tab pos="2700020" algn="ctr"/>
                <a:tab pos="5400040" algn="r"/>
              </a:tabLst>
            </a:pPr>
            <a:r>
              <a:rPr lang="pt-BR" kern="50" dirty="0">
                <a:solidFill>
                  <a:srgbClr val="002060"/>
                </a:solidFill>
                <a:ea typeface="Lucida Sans Unicode" panose="020B0602030504020204" pitchFamily="34" charset="0"/>
              </a:rPr>
              <a:t>FONTE: SISAB E-SUS</a:t>
            </a:r>
            <a:endParaRPr lang="pt-BR" sz="2000" kern="50" dirty="0">
              <a:solidFill>
                <a:prstClr val="black"/>
              </a:solidFill>
              <a:latin typeface="Times New Roman" panose="02020603050405020304" pitchFamily="18" charset="0"/>
              <a:ea typeface="Lucida Sans Unicode" panose="020B0602030504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424473"/>
              </p:ext>
            </p:extLst>
          </p:nvPr>
        </p:nvGraphicFramePr>
        <p:xfrm>
          <a:off x="1247263" y="2033845"/>
          <a:ext cx="9349238" cy="39239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65802"/>
                <a:gridCol w="2791718"/>
                <a:gridCol w="2791718"/>
              </a:tblGrid>
              <a:tr h="605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3º RDQA_2021</a:t>
                      </a:r>
                      <a:endParaRPr lang="pt-BR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028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 Odontológico Individual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4.065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3.420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028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Atividade Coletiva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0283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4.077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3.427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01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605390" y="1019926"/>
            <a:ext cx="765084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>
                <a:solidFill>
                  <a:prstClr val="black"/>
                </a:solidFill>
              </a:rPr>
              <a:t>AQUISIÇÃO DE EQUIPAMENTOS PARA OS SERVIÇOS DE SAÚDE BUCAL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3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  <a:defRPr/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  <a:defRPr/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0" y="101012"/>
            <a:ext cx="765084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  <a:defRPr/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15380" y="1583795"/>
            <a:ext cx="1089121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71755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pt-PT" sz="1600" dirty="0">
                <a:cs typeface="Arial" panose="020B0604020202020204" pitchFamily="34" charset="0"/>
              </a:rPr>
              <a:t>AQUISIÇÃO DE DEZ CANETAS DE BAIXA ROTAÇÃO COMPOSTA DE CONTRA ÂNGULO E MICRO MOTOR PARA AS EQUIPES DE SAÚDE BUCAL</a:t>
            </a:r>
            <a:r>
              <a:rPr lang="pt-PT" sz="1600" dirty="0" smtClean="0">
                <a:cs typeface="Arial" panose="020B0604020202020204" pitchFamily="34" charset="0"/>
              </a:rPr>
              <a:t>;</a:t>
            </a:r>
          </a:p>
          <a:p>
            <a:pPr marL="342900" marR="71755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pt-PT" sz="1600" dirty="0">
                <a:cs typeface="Arial" panose="020B0604020202020204" pitchFamily="34" charset="0"/>
              </a:rPr>
              <a:t>AQUISIÇÃO DE QUINZE CANETAS DE ALTA ROTAÇÃO;</a:t>
            </a:r>
            <a:endParaRPr lang="pt-BR" sz="1600" dirty="0">
              <a:cs typeface="Arial" panose="020B0604020202020204" pitchFamily="34" charset="0"/>
            </a:endParaRPr>
          </a:p>
          <a:p>
            <a:pPr marL="342900" marR="71755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pt-PT" sz="1600" dirty="0">
                <a:cs typeface="Arial" panose="020B0604020202020204" pitchFamily="34" charset="0"/>
              </a:rPr>
              <a:t>AQUISIÇÃO DE DOIS APARELHOS FOTOPOLIMERIZADOR PARA O CEO E UNIDADE DE PAI DOMINGOS;</a:t>
            </a:r>
            <a:endParaRPr lang="pt-BR" sz="1600" dirty="0">
              <a:cs typeface="Arial" panose="020B0604020202020204" pitchFamily="34" charset="0"/>
            </a:endParaRPr>
          </a:p>
          <a:p>
            <a:pPr marL="342900" marR="71755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pt-PT" sz="1600" dirty="0">
                <a:cs typeface="Arial" panose="020B0604020202020204" pitchFamily="34" charset="0"/>
              </a:rPr>
              <a:t>AQUISIÇÃO DE SETE DESTILADORES PARA ATENDER ÀS NECESSIDADES DAS UNIDADES DO FLORIANO, CAMPO DO BAHIA, MONTE ALEGRE, JURACY PALHANO, BELA VISTA, FLORESTAL E AMARAGI;</a:t>
            </a:r>
            <a:endParaRPr lang="pt-BR" sz="1600" dirty="0">
              <a:cs typeface="Arial" panose="020B0604020202020204" pitchFamily="34" charset="0"/>
            </a:endParaRPr>
          </a:p>
          <a:p>
            <a:pPr marL="342900" marR="71755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pt-PT" sz="1600" dirty="0">
                <a:cs typeface="Arial" panose="020B0604020202020204" pitchFamily="34" charset="0"/>
              </a:rPr>
              <a:t>AQUISIÇÃO DE CINCO SELADORAS PARA DÁ SUPORTE ÀS UNIDADES DE SAÚDE E CEO;</a:t>
            </a:r>
            <a:endParaRPr lang="pt-BR" sz="1600" dirty="0">
              <a:cs typeface="Arial" panose="020B0604020202020204" pitchFamily="34" charset="0"/>
            </a:endParaRPr>
          </a:p>
          <a:p>
            <a:pPr marL="342900" marR="71755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pt-PT" sz="1600" dirty="0">
                <a:cs typeface="Arial" panose="020B0604020202020204" pitchFamily="34" charset="0"/>
              </a:rPr>
              <a:t>AQUISIÇÃO DE CINCO COMPRESSORES ODONTOLÓGICOS PARA SUBSTITUIR COMPRESSORES BARULHENTOS A ÓLEO, PARA UNIDADES DA CHÃ DO MARINHO, BELA VISTA, ALVINHO, AMARAGI E JURACY PALHANO;</a:t>
            </a:r>
            <a:endParaRPr lang="pt-BR" sz="1600" dirty="0">
              <a:cs typeface="Arial" panose="020B0604020202020204" pitchFamily="34" charset="0"/>
            </a:endParaRPr>
          </a:p>
          <a:p>
            <a:pPr marL="342900" marR="71755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pt-PT" sz="1600" dirty="0">
                <a:cs typeface="Arial" panose="020B0604020202020204" pitchFamily="34" charset="0"/>
              </a:rPr>
              <a:t>AQUISIÇÃO DE DUAS BOMBAS À VÁCUO PARA DÁ SUPORTE NA REALIZAÇÃO DOS PROCEDIMENTOS CIRÚRGICOS DAS UNIDADES DE CAMPINOTE E FLORESTAL;</a:t>
            </a:r>
            <a:endParaRPr lang="pt-BR" sz="1600" dirty="0">
              <a:cs typeface="Arial" panose="020B0604020202020204" pitchFamily="34" charset="0"/>
            </a:endParaRPr>
          </a:p>
          <a:p>
            <a:pPr marL="342900" marR="71755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pt-PT" sz="1600" dirty="0">
                <a:cs typeface="Arial" panose="020B0604020202020204" pitchFamily="34" charset="0"/>
              </a:rPr>
              <a:t>AQUISIÇÃO DE UM MOTOR ENDODÔNTICO COM LOCALIZADOR APICAL PARA O CEO (SUPORTE PARA ESPECIALIDADE DE ENDODONTIA</a:t>
            </a:r>
            <a:r>
              <a:rPr lang="pt-PT" sz="1600" dirty="0" smtClean="0">
                <a:cs typeface="Arial" panose="020B0604020202020204" pitchFamily="34" charset="0"/>
              </a:rPr>
              <a:t>).</a:t>
            </a:r>
            <a:endParaRPr lang="pt-BR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8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11449" y="935503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SAÚDE BUCAL -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APS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 rot="16200000">
            <a:off x="-674687" y="3655263"/>
            <a:ext cx="4490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INICIANDO A PARTE TEÓRICA DO CURSO NA UEPB</a:t>
            </a:r>
            <a:endParaRPr lang="pt-BR" sz="2000" dirty="0"/>
          </a:p>
        </p:txBody>
      </p:sp>
      <p:pic>
        <p:nvPicPr>
          <p:cNvPr id="32770" name="Imagem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570" y="1643389"/>
            <a:ext cx="6172939" cy="500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68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235461" y="1493785"/>
            <a:ext cx="9219890" cy="36984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/>
            <a:r>
              <a:rPr lang="pt-BR" sz="2400" b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CONSELHO MUNICIPAL DE</a:t>
            </a:r>
            <a:r>
              <a:rPr lang="pt-B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SAÚDE</a:t>
            </a:r>
            <a:endParaRPr lang="pt-BR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0"/>
              </a:spcBef>
            </a:pPr>
            <a:endParaRPr lang="pt-BR" sz="1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2700" marR="1193165" algn="just">
              <a:lnSpc>
                <a:spcPct val="150000"/>
              </a:lnSpc>
            </a:pPr>
            <a:r>
              <a:rPr lang="pt-BR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Instrumento </a:t>
            </a:r>
            <a:r>
              <a:rPr lang="pt-BR" spc="-1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Legal </a:t>
            </a:r>
            <a:r>
              <a:rPr lang="pt-BR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pt-BR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Reestruturação </a:t>
            </a:r>
            <a:r>
              <a:rPr lang="pt-BR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pt-BR" spc="-1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CMS: </a:t>
            </a:r>
            <a:r>
              <a:rPr lang="pt-BR" spc="-1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Lei </a:t>
            </a:r>
            <a:r>
              <a:rPr lang="pt-BR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n° </a:t>
            </a:r>
            <a:r>
              <a:rPr lang="pt-BR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009/2003. </a:t>
            </a:r>
          </a:p>
          <a:p>
            <a:pPr marL="12700" marR="1193165">
              <a:lnSpc>
                <a:spcPct val="150000"/>
              </a:lnSpc>
            </a:pPr>
            <a:r>
              <a:rPr lang="pt-BR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Nome </a:t>
            </a:r>
            <a:r>
              <a:rPr lang="pt-BR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pt-BR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Presidente </a:t>
            </a:r>
            <a:r>
              <a:rPr lang="pt-BR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pt-BR" spc="-1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CMS: </a:t>
            </a:r>
            <a:r>
              <a:rPr lang="pt-BR" dirty="0">
                <a:solidFill>
                  <a:srgbClr val="0070C0"/>
                </a:solidFill>
              </a:rPr>
              <a:t>MERIVANIA ARAUJO BARBOSA</a:t>
            </a:r>
            <a:endParaRPr lang="pt-BR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50000"/>
              </a:lnSpc>
              <a:spcBef>
                <a:spcPts val="160"/>
              </a:spcBef>
            </a:pPr>
            <a:r>
              <a:rPr lang="pt-BR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Segmento:</a:t>
            </a:r>
            <a:r>
              <a:rPr lang="pt-BR" spc="-2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pc="-1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Governo</a:t>
            </a:r>
            <a:endParaRPr lang="pt-BR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50000"/>
              </a:lnSpc>
              <a:spcBef>
                <a:spcPts val="140"/>
              </a:spcBef>
            </a:pPr>
            <a:r>
              <a:rPr lang="pt-BR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Data </a:t>
            </a:r>
            <a:r>
              <a:rPr lang="pt-BR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da </a:t>
            </a:r>
            <a:r>
              <a:rPr lang="pt-BR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ultima eleição:</a:t>
            </a:r>
            <a:r>
              <a:rPr lang="pt-BR" spc="-1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pc="-5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07/10/2020</a:t>
            </a:r>
            <a:endParaRPr lang="pt-B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50"/>
              </a:spcBef>
            </a:pPr>
            <a:endParaRPr lang="pt-BR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2700"/>
            <a:r>
              <a:rPr lang="pt-BR" sz="2400" b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CONFERÊNCIA MUNICIPAL DE</a:t>
            </a:r>
            <a:r>
              <a:rPr lang="pt-BR" sz="2400" b="1" spc="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spc="-1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SAÚDE</a:t>
            </a:r>
            <a:endParaRPr lang="pt-BR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35"/>
              </a:spcBef>
            </a:pPr>
            <a:endParaRPr lang="pt-BR" sz="1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Data da Última Conferência de Saúde: </a:t>
            </a:r>
            <a:r>
              <a:rPr lang="pt-BR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13/03/2022</a:t>
            </a:r>
            <a:endParaRPr lang="pt-BR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94501" y="866689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8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2616" y="25831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>
            <a:extLst>
              <a:ext uri="{FF2B5EF4-FFF2-40B4-BE49-F238E27FC236}">
                <a16:creationId xmlns="" xmlns:a16="http://schemas.microsoft.com/office/drawing/2014/main" id="{6568860C-71F4-4C46-9113-41DBB6F9C272}"/>
              </a:ext>
            </a:extLst>
          </p:cNvPr>
          <p:cNvSpPr/>
          <p:nvPr/>
        </p:nvSpPr>
        <p:spPr>
          <a:xfrm>
            <a:off x="1235460" y="37638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="" xmlns:a16="http://schemas.microsoft.com/office/drawing/2014/main" id="{F7BAC8D6-AD70-4CD0-ACF9-B9BB8EDEA4B0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10554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33794" name="Imagem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31" y="1420036"/>
            <a:ext cx="9384274" cy="543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010435" y="988330"/>
            <a:ext cx="720079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FINALIZANDO O CURSO UEPB COM TODA EQUIPE DE SAÚDE </a:t>
            </a:r>
            <a:r>
              <a:rPr lang="pt-B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BUCAL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36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34818" name="Imagem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505" y="1583795"/>
            <a:ext cx="8685965" cy="51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325469" y="833540"/>
            <a:ext cx="7155795" cy="641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A COORDENADORA DO NUTES, COORDENADORA DO DEPARTAMENTO DE ODONTOLOGIA, EQUIPE QUE MINISTROU O CURSO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3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35842" name="Imagem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25" y="1420036"/>
            <a:ext cx="6345705" cy="541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990089" y="1030928"/>
            <a:ext cx="7830869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AULA PRÁTICA DE PRIMEIROS SOCORROS, REALIZANDO MANOBRAS DE RESSUSCITAÇÃO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67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36866" name="Imagem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70" y="1420036"/>
            <a:ext cx="8887897" cy="530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33750" y="829056"/>
            <a:ext cx="747254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 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APERFEIÇOAMENTO PARA TRABALHADORES DA GESTÃO DO </a:t>
            </a:r>
            <a:r>
              <a:rPr lang="pt-B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 3ª GRS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7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000545" y="2643792"/>
            <a:ext cx="7250703" cy="132343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itchFamily="2" charset="2"/>
              <a:buChar char="ü"/>
              <a:defRPr/>
            </a:pPr>
            <a:r>
              <a:rPr lang="pt-BR" sz="2000" b="1" dirty="0">
                <a:ln>
                  <a:solidFill>
                    <a:prstClr val="white">
                      <a:lumMod val="50000"/>
                    </a:prstClr>
                  </a:solidFill>
                </a:ln>
                <a:latin typeface="Eras Medium ITC" pitchFamily="34" charset="0"/>
                <a:cs typeface="Arial" charset="0"/>
              </a:rPr>
              <a:t>CENTRO DE ESPECIALIDADES ODONTOLOGICAS – CEO</a:t>
            </a:r>
          </a:p>
          <a:p>
            <a:pPr marL="285750" indent="-285750" algn="just">
              <a:lnSpc>
                <a:spcPct val="200000"/>
              </a:lnSpc>
              <a:buFont typeface="Wingdings" pitchFamily="2" charset="2"/>
              <a:buChar char="ü"/>
              <a:defRPr/>
            </a:pPr>
            <a:r>
              <a:rPr lang="pt-BR" sz="2000" b="1" dirty="0">
                <a:ln>
                  <a:solidFill>
                    <a:prstClr val="white">
                      <a:lumMod val="50000"/>
                    </a:prstClr>
                  </a:solidFill>
                </a:ln>
                <a:latin typeface="Eras Medium ITC" pitchFamily="34" charset="0"/>
                <a:cs typeface="Arial" charset="0"/>
              </a:rPr>
              <a:t>LABORATÓRIO REGIONAL DE PROTÉSES DENTÁRIA - LRPD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44" y="5544235"/>
            <a:ext cx="9406045" cy="131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235459" y="1954979"/>
            <a:ext cx="8505946" cy="5628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SAÚDE </a:t>
            </a:r>
            <a:r>
              <a:rPr lang="pt-BR" sz="3600" kern="10" dirty="0" smtClean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BUCAL ESPECIALIDADES</a:t>
            </a:r>
            <a:endParaRPr lang="pt-BR" sz="3600" kern="10" dirty="0">
              <a:ln w="9525">
                <a:solidFill>
                  <a:srgbClr val="002060"/>
                </a:solidFill>
                <a:round/>
                <a:headEnd/>
                <a:tailEnd/>
              </a:ln>
              <a:solidFill>
                <a:srgbClr val="002060"/>
              </a:solidFill>
              <a:latin typeface="Arial Black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4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pic>
        <p:nvPicPr>
          <p:cNvPr id="16" name="Picture 2" descr="IMG_1029 (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35" y="1133745"/>
            <a:ext cx="141922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2505828" y="1187144"/>
            <a:ext cx="72355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PRODUÇÃO AMBULATORIAL – SIA-SUS  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851064" y="4299955"/>
            <a:ext cx="50305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1º 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QUADRIMESTRE/2022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1010435" y="2393885"/>
            <a:ext cx="1012612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Diagnóstico bucal, com ênfase no diagnóstico e detecção do câncer de </a:t>
            </a:r>
            <a:r>
              <a:rPr lang="pt-BR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boca</a:t>
            </a:r>
            <a:endParaRPr lang="pt-BR" sz="2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pt-BR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Periodontia especializada</a:t>
            </a:r>
          </a:p>
          <a:p>
            <a:pPr algn="just">
              <a:lnSpc>
                <a:spcPct val="150000"/>
              </a:lnSpc>
            </a:pPr>
            <a:r>
              <a:rPr lang="pt-BR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Cirurgia oral</a:t>
            </a:r>
          </a:p>
          <a:p>
            <a:pPr algn="just">
              <a:lnSpc>
                <a:spcPct val="150000"/>
              </a:lnSpc>
            </a:pPr>
            <a:r>
              <a:rPr lang="pt-BR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Endodontia</a:t>
            </a:r>
          </a:p>
          <a:p>
            <a:pPr algn="just">
              <a:lnSpc>
                <a:spcPct val="150000"/>
              </a:lnSpc>
            </a:pPr>
            <a:r>
              <a:rPr lang="pt-BR" sz="2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Atendimento a PNES.</a:t>
            </a:r>
          </a:p>
          <a:p>
            <a:pPr algn="just">
              <a:lnSpc>
                <a:spcPct val="150000"/>
              </a:lnSpc>
            </a:pPr>
            <a:endParaRPr lang="pt-BR" sz="2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1145450" y="1431051"/>
            <a:ext cx="81607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cs typeface="Arial" pitchFamily="34" charset="0"/>
              </a:rPr>
              <a:t>AÇÕES DE SB - ESPECIALIDADES</a:t>
            </a:r>
            <a:endParaRPr lang="pt-BR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0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6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8334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00444" y="1493785"/>
            <a:ext cx="1039615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No município de Lagoa Seca temos credenciados 01 Centro de Especialidades Odontológicas (CEO) composto por: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pt-B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01 Cirurgião Buco Maxilo Facial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pt-B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01 Cirurgião Endodontista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pt-B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01 Cirurgião Periodontista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pt-B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01 Cirurgião p/ Pacientes Especiais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pt-B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01 Cirurgião Protesista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pt-B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01 Cirurgião Clínico Geral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pt-B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04 Auxiliares de Saúde Bucal </a:t>
            </a:r>
          </a:p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Contamos ainda com 01 Laboratório Regional de Prótese (LRPD), 01 Protético Dentário.</a:t>
            </a:r>
          </a:p>
        </p:txBody>
      </p:sp>
      <p:sp>
        <p:nvSpPr>
          <p:cNvPr id="8" name="Retângulo 7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9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218979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145450" y="933837"/>
            <a:ext cx="81607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cs typeface="Arial" pitchFamily="34" charset="0"/>
              </a:rPr>
              <a:t>PRODUÇÃO ESPECIALIZADA - CEO</a:t>
            </a:r>
            <a:endParaRPr lang="pt-BR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145704" y="6039290"/>
            <a:ext cx="82056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</a:rPr>
              <a:t>Fonte: TABNET/TABWI - Ministério da Saúde - Sistema de Informações Ambulatoriais do SUS (SIA/SUS)</a:t>
            </a:r>
            <a:endParaRPr lang="pt-BR" sz="1400" b="1" dirty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3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093926"/>
              </p:ext>
            </p:extLst>
          </p:nvPr>
        </p:nvGraphicFramePr>
        <p:xfrm>
          <a:off x="1215643" y="1673805"/>
          <a:ext cx="9470868" cy="42988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0347"/>
                <a:gridCol w="2610290"/>
                <a:gridCol w="2070231"/>
              </a:tblGrid>
              <a:tr h="36127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Ação/Procedimento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CEO – CENTRO DE ESPECIALIDADES ODONTOLÓGICAS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3701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 smtClean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3º</a:t>
                      </a:r>
                      <a:r>
                        <a:rPr lang="pt-BR" sz="1800" kern="50" baseline="0" dirty="0" smtClean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 RDQA_2021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81010">
                <a:tc>
                  <a:txBody>
                    <a:bodyPr/>
                    <a:lstStyle/>
                    <a:p>
                      <a:pPr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Cirurgião Dentista Endodontista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608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491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77718">
                <a:tc>
                  <a:txBody>
                    <a:bodyPr/>
                    <a:lstStyle/>
                    <a:p>
                      <a:pPr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Cirurgião Dentista Periodontista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 smtClean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308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6266">
                <a:tc>
                  <a:txBody>
                    <a:bodyPr/>
                    <a:lstStyle/>
                    <a:p>
                      <a:pPr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Cirurgião Dentista Bucomaxilofacial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498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518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55076">
                <a:tc>
                  <a:txBody>
                    <a:bodyPr/>
                    <a:lstStyle/>
                    <a:p>
                      <a:pPr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Cirurgião Dentista PNES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730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672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71957">
                <a:tc>
                  <a:txBody>
                    <a:bodyPr/>
                    <a:lstStyle/>
                    <a:p>
                      <a:pPr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Cirurgião Dentista Protesista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5509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2.424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2.364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386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660165" y="1254197"/>
            <a:ext cx="81607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cs typeface="Arial" pitchFamily="34" charset="0"/>
              </a:rPr>
              <a:t>PRODUÇÃO ESPECIALIZADA - LRPD</a:t>
            </a:r>
            <a:endParaRPr lang="pt-BR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40405" y="5634245"/>
            <a:ext cx="8154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</a:rPr>
              <a:t>Fonte: TABNET/TABWI - Ministério da Saúde - Sistema de Informações Ambulatoriais do SUS (SIA/SUS)</a:t>
            </a:r>
            <a:endParaRPr lang="pt-BR" sz="1400" b="1" dirty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3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0" y="101012"/>
            <a:ext cx="765084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487686"/>
              </p:ext>
            </p:extLst>
          </p:nvPr>
        </p:nvGraphicFramePr>
        <p:xfrm>
          <a:off x="740405" y="1898830"/>
          <a:ext cx="9856095" cy="35705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0470"/>
                <a:gridCol w="2880320"/>
                <a:gridCol w="2745305"/>
              </a:tblGrid>
              <a:tr h="772159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Ação/Procedimento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LRPD – LABORATÓRIO REGIONAL DE PROTESES DENTÁRIAS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429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 smtClean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3º RDQA_2021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215135">
                <a:tc>
                  <a:txBody>
                    <a:bodyPr/>
                    <a:lstStyle/>
                    <a:p>
                      <a:pPr font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Próteses Dentárias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 smtClean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127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089448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 smtClean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127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8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</a:t>
                      </a:r>
                      <a:endParaRPr lang="pt-BR" sz="18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40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11449" y="935503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ATIVIDADES</a:t>
            </a:r>
          </a:p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 CEO - ESPECIALIDADES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151654" y="1643040"/>
            <a:ext cx="2621296" cy="512294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LANÇAMENTO DO PROJETO DE SAÚDE E QUALIDADE DE VIDA COM OS PROFISSIONAIS DO CEO, EM PARCERIA COM AS COORDENAÇÕES DO SESST E DE </a:t>
            </a:r>
            <a:r>
              <a:rPr lang="pt-BR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FISIOTERAPIA</a:t>
            </a:r>
          </a:p>
          <a:p>
            <a:pPr algn="ctr">
              <a:lnSpc>
                <a:spcPct val="150000"/>
              </a:lnSpc>
            </a:pPr>
            <a:endParaRPr lang="pt-BR" sz="2000" dirty="0">
              <a:solidFill>
                <a:schemeClr val="bg1"/>
              </a:solidFill>
            </a:endParaRPr>
          </a:p>
        </p:txBody>
      </p:sp>
      <p:pic>
        <p:nvPicPr>
          <p:cNvPr id="40962" name="Imagem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65" y="1619786"/>
            <a:ext cx="6750750" cy="514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10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558925" y="1808820"/>
            <a:ext cx="9074150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985" algn="r"/>
            <a:r>
              <a:rPr lang="pt-BR" sz="2000" b="1" i="1" dirty="0">
                <a:solidFill>
                  <a:srgbClr val="002060"/>
                </a:solidFill>
              </a:rPr>
              <a:t>Adriana Barbosa Andrade Cavalcanti</a:t>
            </a:r>
          </a:p>
          <a:p>
            <a:pPr marR="6985" algn="r"/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Coordenadora de Atenção</a:t>
            </a:r>
            <a:r>
              <a:rPr lang="pt-BR" sz="2000" i="1" spc="1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Básica</a:t>
            </a:r>
            <a:endParaRPr lang="pt-B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spcBef>
                <a:spcPts val="20"/>
              </a:spcBef>
            </a:pPr>
            <a:endParaRPr lang="pt-BR" sz="105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R="8255" algn="r"/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Irilene</a:t>
            </a:r>
            <a:r>
              <a:rPr lang="pt-BR" sz="2000" b="1" i="1" spc="-7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Soraya </a:t>
            </a:r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Barbosa Cavalcanti</a:t>
            </a:r>
            <a:endParaRPr lang="pt-B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R="7620" algn="r"/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Coordenadora </a:t>
            </a:r>
            <a:r>
              <a:rPr lang="pt-BR" sz="2000" i="1" spc="-5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 Imunização</a:t>
            </a:r>
            <a:endParaRPr lang="pt-B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spcBef>
                <a:spcPts val="15"/>
              </a:spcBef>
            </a:pPr>
            <a:endParaRPr lang="pt-BR" sz="105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R="11430" algn="r"/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Merivânia Araújo</a:t>
            </a:r>
            <a:r>
              <a:rPr lang="pt-BR" sz="2000" b="1" i="1" spc="-5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Barbosa</a:t>
            </a:r>
            <a:endParaRPr lang="pt-B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R="6985" algn="r"/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Coordenadora de Saúde</a:t>
            </a:r>
            <a:r>
              <a:rPr lang="pt-BR" sz="2000" i="1" spc="2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Bucal</a:t>
            </a:r>
            <a:endParaRPr lang="pt-B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spcBef>
                <a:spcPts val="20"/>
              </a:spcBef>
            </a:pPr>
            <a:endParaRPr lang="pt-BR" sz="105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R="8255" algn="r"/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Joedna Maria </a:t>
            </a:r>
            <a:r>
              <a:rPr lang="pt-BR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pt-BR" sz="2000" b="1" i="1" spc="-4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Silva</a:t>
            </a:r>
            <a:endParaRPr lang="pt-B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R="7620" algn="r"/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Diretora</a:t>
            </a:r>
            <a:r>
              <a:rPr lang="pt-BR" sz="2000" i="1" spc="-6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Hospitalar</a:t>
            </a:r>
          </a:p>
          <a:p>
            <a:pPr marR="7620" algn="r"/>
            <a:endParaRPr lang="pt-BR" sz="1050" i="1" spc="-5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pt-BR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Erika Natalia de Matos Sousa</a:t>
            </a:r>
            <a:endParaRPr lang="pt-BR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0795" algn="r"/>
            <a:r>
              <a:rPr lang="pt-BR" sz="2000" i="1" spc="-5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Coordenação de Vigilância Epidemiológica</a:t>
            </a:r>
          </a:p>
          <a:p>
            <a:pPr marR="10795" algn="r"/>
            <a:endParaRPr lang="pt-BR" sz="105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R="10795" algn="r"/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Terezinha Ribeiro Cavalcanti</a:t>
            </a:r>
            <a:endParaRPr lang="pt-B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R="6985" algn="r"/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Responsável pela</a:t>
            </a:r>
            <a:r>
              <a:rPr lang="pt-BR" sz="2000" i="1" spc="-1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Farmácia</a:t>
            </a:r>
            <a:endParaRPr lang="pt-B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478410" y="1076453"/>
            <a:ext cx="323518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cs typeface="Arial" pitchFamily="34" charset="0"/>
              </a:rPr>
              <a:t>EQUIPE TÉCNICA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9046901" y="763679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9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233645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6568860C-71F4-4C46-9113-41DBB6F9C272}"/>
              </a:ext>
            </a:extLst>
          </p:cNvPr>
          <p:cNvSpPr/>
          <p:nvPr/>
        </p:nvSpPr>
        <p:spPr>
          <a:xfrm>
            <a:off x="1235460" y="37638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="" xmlns:a16="http://schemas.microsoft.com/office/drawing/2014/main" id="{F7BAC8D6-AD70-4CD0-ACF9-B9BB8EDEA4B0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263384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41986" name="Imagem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562" y="1417475"/>
            <a:ext cx="8715918" cy="547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925184" y="938722"/>
            <a:ext cx="550631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REALIZAÇÃO DE ALONGAMENTO E GINÁSTICA LABORAL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55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111573" y="5239423"/>
            <a:ext cx="50305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1º 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QUADRIMESTRE/2022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1822" y="1668187"/>
            <a:ext cx="4415840" cy="297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1955540" y="2033845"/>
            <a:ext cx="4005445" cy="12953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HOSPITAL</a:t>
            </a:r>
          </a:p>
          <a:p>
            <a:pPr algn="r" rtl="0">
              <a:buNone/>
            </a:pPr>
            <a:r>
              <a:rPr lang="pt-BR" sz="3600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MUNICIPAL</a:t>
            </a:r>
          </a:p>
        </p:txBody>
      </p:sp>
      <p:pic>
        <p:nvPicPr>
          <p:cNvPr id="11267" name="Picture 3" descr="índ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64" y="1987767"/>
            <a:ext cx="69215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1705063" y="3457784"/>
            <a:ext cx="438675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PRODUÇÃO SIA/SIH-SUS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4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89805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434222" y="870811"/>
            <a:ext cx="81607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cs typeface="Arial" pitchFamily="34" charset="0"/>
              </a:rPr>
              <a:t>PRODUÇÃO AMBULATORIAL SIA-SUS</a:t>
            </a:r>
            <a:endParaRPr lang="pt-BR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15380" y="6399330"/>
            <a:ext cx="81866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</a:rPr>
              <a:t>Fonte: TABNET/TABWI - Ministério da Saúde - Sistema de Informações Ambulatoriais do SUS (SIA/SUS)</a:t>
            </a:r>
            <a:endParaRPr lang="pt-BR" sz="1400" b="1" dirty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3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931198"/>
              </p:ext>
            </p:extLst>
          </p:nvPr>
        </p:nvGraphicFramePr>
        <p:xfrm>
          <a:off x="607488" y="1583795"/>
          <a:ext cx="9989012" cy="4657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83367"/>
                <a:gridCol w="2864997"/>
                <a:gridCol w="2940648"/>
              </a:tblGrid>
              <a:tr h="67174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 Procedimento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MUNICIPAL ANA MARIA COUTINHO RAMALHO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Caráter de atendimento: Urgência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3443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5437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Qtde. Aprovada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Aprovado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35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 Procedimentos com finalidade diagnóstica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5.098,50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74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 Procedimentos clínicos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15.282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114.985,46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23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 Procedimentos cirúrgicos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2.394,64</a:t>
                      </a:r>
                      <a:endParaRPr lang="pt-BR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93035">
                <a:tc>
                  <a:txBody>
                    <a:bodyPr/>
                    <a:lstStyle/>
                    <a:p>
                      <a:pPr fontAlgn="ctr"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16.441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122.478,60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63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434222" y="870811"/>
            <a:ext cx="81607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cs typeface="Arial" pitchFamily="34" charset="0"/>
              </a:rPr>
              <a:t>PRODUÇÃO AMBULATORIAL SIA-SUS</a:t>
            </a:r>
            <a:endParaRPr lang="pt-BR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15380" y="6444335"/>
            <a:ext cx="81866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</a:rPr>
              <a:t>Fonte: TABNET/TABWI - Ministério da Saúde - Sistema de Informações Ambulatoriais do SUS (SIA/SUS)</a:t>
            </a:r>
            <a:endParaRPr lang="pt-BR" sz="1400" b="1" dirty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3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036798"/>
              </p:ext>
            </p:extLst>
          </p:nvPr>
        </p:nvGraphicFramePr>
        <p:xfrm>
          <a:off x="605393" y="1493785"/>
          <a:ext cx="10036112" cy="49055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35712"/>
                <a:gridCol w="1755195"/>
                <a:gridCol w="1845205"/>
              </a:tblGrid>
              <a:tr h="63966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Ação/Procedimentos Ambulatoriais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MUNICIPAL ANA MARIA COUTINHO RAMALHO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160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 smtClean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3º RDQA_2021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7045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 de Urgência em Atenção Especializada (Atendimento médico em unidade de pronto atendimento)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6.043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8.620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2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Consultas Especializadas (Pediatria)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109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2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Consultas com Observação 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4.023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3.676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2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Eletrocardiograma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910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375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Excisão de Lesão e/ou Sutura de Ferimento da Pele Anexos e Mucosa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69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Exerese de tumor de pele e anexos/cisto sebáceo/lipoma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207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2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Aferição de PA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510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1.110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2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Inalação/Nebulização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493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2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Retirada de Pontos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2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Administração de Medicação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1.130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27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12.465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16.441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92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45450" y="1219981"/>
            <a:ext cx="808195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905"/>
                <a:solidFill>
                  <a:srgbClr val="1106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INTERNAÇÕES AUTORIZADAS PELA AUDITORIA DO MUNICÍPIO</a:t>
            </a:r>
            <a:endParaRPr lang="pt-BR" sz="2000" b="1" dirty="0">
              <a:ln w="1905"/>
              <a:solidFill>
                <a:srgbClr val="1106E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345555"/>
              </p:ext>
            </p:extLst>
          </p:nvPr>
        </p:nvGraphicFramePr>
        <p:xfrm>
          <a:off x="1234045" y="1859506"/>
          <a:ext cx="9721081" cy="344066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325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94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94257">
                  <a:extLst>
                    <a:ext uri="{9D8B030D-6E8A-4147-A177-3AD203B41FA5}">
                      <a16:colId xmlns="" xmlns:a16="http://schemas.microsoft.com/office/drawing/2014/main" val="942673278"/>
                    </a:ext>
                  </a:extLst>
                </a:gridCol>
              </a:tblGrid>
              <a:tr h="1720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ESPECIALIDADES</a:t>
                      </a:r>
                      <a:endParaRPr lang="pt-BR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3º </a:t>
                      </a:r>
                      <a:r>
                        <a:rPr lang="pt-BR" sz="2400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RDQA/2021</a:t>
                      </a:r>
                      <a:endParaRPr lang="pt-BR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1º RDQA/2022</a:t>
                      </a:r>
                      <a:endParaRPr lang="pt-BR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942" marR="65942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2033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CLÍNICA/PEDIATRIA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  <a:endParaRPr lang="pt-BR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107</a:t>
                      </a:r>
                      <a:endParaRPr lang="pt-BR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1234045" y="5314523"/>
            <a:ext cx="29189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Fonte: Processamento SUS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80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270443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05939" y="1300988"/>
            <a:ext cx="77748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800" b="1" dirty="0" smtClean="0">
                <a:ln w="1905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CIRURGIAS REALIZADAS</a:t>
            </a:r>
            <a:endParaRPr lang="pt-BR" sz="4800" b="1" dirty="0">
              <a:ln w="1905"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996697"/>
              </p:ext>
            </p:extLst>
          </p:nvPr>
        </p:nvGraphicFramePr>
        <p:xfrm>
          <a:off x="1234044" y="2284836"/>
          <a:ext cx="9857511" cy="301533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849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36280"/>
                <a:gridCol w="3036280">
                  <a:extLst>
                    <a:ext uri="{9D8B030D-6E8A-4147-A177-3AD203B41FA5}">
                      <a16:colId xmlns="" xmlns:a16="http://schemas.microsoft.com/office/drawing/2014/main" val="942673278"/>
                    </a:ext>
                  </a:extLst>
                </a:gridCol>
              </a:tblGrid>
              <a:tr h="1507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2400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ESPECIALIDADES</a:t>
                      </a:r>
                      <a:endParaRPr lang="pt-BR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3º RDQA_2021</a:t>
                      </a:r>
                      <a:endParaRPr lang="pt-BR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942" marR="6594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1º RDQA_2022</a:t>
                      </a:r>
                      <a:endParaRPr lang="pt-BR" sz="2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5942" marR="65942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07668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CIRURGICAS </a:t>
                      </a:r>
                      <a:r>
                        <a:rPr lang="pt-BR" sz="2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ELETIVAS</a:t>
                      </a:r>
                      <a:endParaRPr lang="pt-BR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138</a:t>
                      </a:r>
                      <a:endParaRPr lang="pt-BR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  <a:endParaRPr lang="pt-BR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1234045" y="5314523"/>
            <a:ext cx="29189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Fonte: Processamento SUS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80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09838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681400" y="1852721"/>
            <a:ext cx="82403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cs typeface="Arial" pitchFamily="34" charset="0"/>
              </a:rPr>
              <a:t>DIFICULDADES ENFRENTADAS (1º QUADRIMESTRE/2022)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75300" y="1064298"/>
            <a:ext cx="9316200" cy="416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700020" algn="ctr"/>
                <a:tab pos="5400040" algn="r"/>
              </a:tabLst>
            </a:pPr>
            <a:r>
              <a:rPr lang="pt-BR" sz="1600" b="1" kern="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MUNICIPAL ANA MARIA COUTINHO RAMALHO</a:t>
            </a:r>
            <a:endParaRPr lang="pt-BR" sz="1600" b="1" kern="50" dirty="0">
              <a:solidFill>
                <a:prstClr val="black"/>
              </a:solidFill>
              <a:latin typeface="Arial" panose="020B0604020202020204" pitchFamily="34" charset="0"/>
              <a:ea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3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30415" y="2512226"/>
            <a:ext cx="9811090" cy="3180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269240" lvl="0" indent="-342900" algn="just">
              <a:lnSpc>
                <a:spcPct val="115000"/>
              </a:lnSpc>
              <a:spcAft>
                <a:spcPts val="1000"/>
              </a:spcAft>
              <a:buSzPts val="1200"/>
              <a:buFont typeface="Symbol" panose="05050102010706020507" pitchFamily="18" charset="2"/>
              <a:buChar char=""/>
            </a:pPr>
            <a:r>
              <a:rPr lang="pt-BR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Estrutura 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física comprometida em alguns ambientes;</a:t>
            </a: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269240" lvl="0" indent="-342900" algn="just">
              <a:lnSpc>
                <a:spcPct val="115000"/>
              </a:lnSpc>
              <a:spcAft>
                <a:spcPts val="1000"/>
              </a:spcAft>
              <a:buSzPts val="1200"/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Nesse momento não vivenciamos mais o período da Pandemia do COVID-19, mas surge um novo momento de grande demanda de casos sintomáticos de gripe na comunidade local e também das arboviroses; dengue, </a:t>
            </a:r>
            <a:r>
              <a:rPr lang="pt-BR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zika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 </a:t>
            </a:r>
            <a:r>
              <a:rPr lang="pt-BR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chikungunya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269240" lvl="0" indent="-342900" algn="just">
              <a:lnSpc>
                <a:spcPct val="115000"/>
              </a:lnSpc>
              <a:spcAft>
                <a:spcPts val="1000"/>
              </a:spcAft>
              <a:buSzPts val="1200"/>
              <a:buFont typeface="Symbol" panose="05050102010706020507" pitchFamily="18" charset="2"/>
              <a:buChar char=""/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entanto, a grande dificuldade está sendo a regulação de pacientes em estado de saúde bastante comprometido, ou seja, grave para unidades de referência no estado para um maior suporte.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8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681400" y="1852721"/>
            <a:ext cx="824033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cs typeface="Arial" pitchFamily="34" charset="0"/>
              </a:rPr>
              <a:t>VISITAS TÉCNICAS (1º QUADRIMESTRE/2022)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75300" y="1064298"/>
            <a:ext cx="9316200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700020" algn="ctr"/>
                <a:tab pos="5400040" algn="r"/>
              </a:tabLst>
            </a:pPr>
            <a:r>
              <a:rPr lang="pt-BR" b="1" kern="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MUNICIPAL ANA MARIA COUTINHO RAMALHO</a:t>
            </a:r>
            <a:endParaRPr lang="pt-BR" b="1" kern="50" dirty="0">
              <a:solidFill>
                <a:prstClr val="black"/>
              </a:solidFill>
              <a:latin typeface="Arial" panose="020B0604020202020204" pitchFamily="34" charset="0"/>
              <a:ea typeface="Lucida Sans Unicode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3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920425" y="2625243"/>
            <a:ext cx="99911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69240" algn="just">
              <a:lnSpc>
                <a:spcPct val="200000"/>
              </a:lnSpc>
              <a:spcAft>
                <a:spcPts val="0"/>
              </a:spcAft>
            </a:pPr>
            <a:r>
              <a:rPr lang="pt-BR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Recebemos 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visitas dos seguintes órgãos:</a:t>
            </a: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23240" marR="269240" indent="-342900" algn="just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pt-BR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CRF 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(CONSELHO REGIONAL DE FARMÁCIA) - em 24 de fevereiro de </a:t>
            </a:r>
            <a:r>
              <a:rPr lang="pt-BR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2022;</a:t>
            </a:r>
          </a:p>
          <a:p>
            <a:pPr marL="523240" marR="269240" indent="-342900" algn="just">
              <a:lnSpc>
                <a:spcPct val="20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CRM 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(CONSELHO REGIONQL DE MEDICINA) - em 11 de abril de 2022. </a:t>
            </a:r>
            <a:endParaRPr lang="pt-B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93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</a:t>
            </a:r>
          </a:p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HOSPITAL MUNICIPAL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6082" name="Imagem 24" descr="C:\Users\Win10\Downloads\WhatsApp Image 2022-05-16 at 14.56.5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9" y="1643389"/>
            <a:ext cx="9406045" cy="507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 rot="16200000">
            <a:off x="-1701602" y="3823109"/>
            <a:ext cx="5072456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RECUPERAÇÃO DA PARTE EXTERNA DE ACESSO, </a:t>
            </a:r>
            <a:endParaRPr lang="pt-BR" sz="1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pt-B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MARQUISE 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ESTACIONAMENTO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4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47106" name="Imagem 19" descr="C:\Users\Win10\Downloads\WhatsApp Image 2022-05-16 at 14.56.52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60" y="1583795"/>
            <a:ext cx="9361040" cy="490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60485" y="1009154"/>
            <a:ext cx="599785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IMAGEM DA REFORMA EXTERNA PARTE LATERAL DO PRÉDIO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6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558926" y="1673806"/>
            <a:ext cx="9074150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985" algn="r"/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Tatiana Carla </a:t>
            </a:r>
            <a:r>
              <a:rPr lang="pt-BR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Oliveira</a:t>
            </a:r>
            <a:r>
              <a:rPr lang="pt-BR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Mâcedo</a:t>
            </a:r>
            <a:endParaRPr lang="pt-B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R="8255" algn="r"/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Responsável pelo Laboratório</a:t>
            </a:r>
            <a:r>
              <a:rPr lang="pt-BR" sz="2000" i="1" spc="1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Municipal</a:t>
            </a:r>
          </a:p>
          <a:p>
            <a:pPr marR="8255" algn="r"/>
            <a:endParaRPr lang="pt-BR" sz="1050" i="1" spc="-5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pt-BR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Josilene Alves do Nascimento</a:t>
            </a:r>
          </a:p>
          <a:p>
            <a:pPr marR="10795" algn="r"/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Responsável </a:t>
            </a:r>
            <a:r>
              <a:rPr lang="pt-BR" sz="2000" i="1" spc="-5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pelo Ponto Eletrônico</a:t>
            </a:r>
            <a:endParaRPr lang="pt-B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spcBef>
                <a:spcPts val="15"/>
              </a:spcBef>
            </a:pPr>
            <a:endParaRPr lang="pt-BR" sz="105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R="8255" algn="r"/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Monica</a:t>
            </a:r>
            <a:r>
              <a:rPr lang="pt-BR" sz="2000" b="1" i="1" spc="-7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Correia</a:t>
            </a:r>
            <a:endParaRPr lang="pt-B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R="5715" algn="r"/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Coordenadora </a:t>
            </a:r>
            <a:r>
              <a:rPr lang="pt-BR" sz="20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</a:t>
            </a:r>
            <a:r>
              <a:rPr lang="pt-BR" sz="2000" i="1" spc="-5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CAPS</a:t>
            </a:r>
          </a:p>
          <a:p>
            <a:pPr marR="5715" algn="r"/>
            <a:endParaRPr lang="pt-BR" sz="1050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pt-BR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Francisco Faustino da Costa</a:t>
            </a:r>
          </a:p>
          <a:p>
            <a:pPr marR="6350" algn="r"/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Coordenadora do</a:t>
            </a:r>
            <a:r>
              <a:rPr lang="pt-BR" sz="2000" i="1" spc="-1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SESST</a:t>
            </a:r>
            <a:endParaRPr lang="pt-B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spcBef>
                <a:spcPts val="15"/>
              </a:spcBef>
            </a:pPr>
            <a:endParaRPr lang="pt-BR" sz="105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R="8890" algn="r"/>
            <a:r>
              <a:rPr lang="pt-BR" sz="2000" b="1" i="1" spc="-5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Edna Dantas Guilhermino</a:t>
            </a:r>
            <a:endParaRPr lang="pt-B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R="7620" algn="r"/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Coordenadora </a:t>
            </a:r>
            <a:r>
              <a:rPr lang="pt-BR" sz="2000" i="1" spc="-5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dos Transportes da Saúde</a:t>
            </a:r>
            <a:endParaRPr lang="pt-B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spcBef>
                <a:spcPts val="20"/>
              </a:spcBef>
            </a:pPr>
            <a:endParaRPr lang="pt-BR" sz="105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R="7620" algn="r"/>
            <a:r>
              <a:rPr lang="pt-BR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Fábio </a:t>
            </a:r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José</a:t>
            </a:r>
            <a:r>
              <a:rPr lang="pt-BR" sz="2000" b="1" i="1" spc="-7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Costa</a:t>
            </a:r>
            <a:endParaRPr lang="pt-B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R="6985" algn="r"/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Coordenador de Vigilância</a:t>
            </a:r>
            <a:r>
              <a:rPr lang="pt-BR" sz="2000" i="1" spc="1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Sanitária</a:t>
            </a:r>
            <a:endParaRPr lang="pt-B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94501" y="866689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8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2616" y="233645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568860C-71F4-4C46-9113-41DBB6F9C272}"/>
              </a:ext>
            </a:extLst>
          </p:cNvPr>
          <p:cNvSpPr/>
          <p:nvPr/>
        </p:nvSpPr>
        <p:spPr>
          <a:xfrm>
            <a:off x="1235460" y="37638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="" xmlns:a16="http://schemas.microsoft.com/office/drawing/2014/main" id="{F7BAC8D6-AD70-4CD0-ACF9-B9BB8EDEA4B0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278269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48130" name="Imagem 20" descr="C:\Users\Win10\Downloads\WhatsApp Image 2022-05-16 at 14.56.53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60" y="1493785"/>
            <a:ext cx="9451050" cy="51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35459" y="939414"/>
            <a:ext cx="7110791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RECUPERAÇÃO DO TELHADO </a:t>
            </a:r>
            <a:r>
              <a:rPr lang="pt-B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 </a:t>
            </a:r>
            <a:r>
              <a:rPr lang="pt-B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RETELHAMENTO E RETIRADA DE GOTEIRAS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00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pic>
        <p:nvPicPr>
          <p:cNvPr id="49154" name="Imagem 23" descr="C:\Users\Win10\Downloads\WhatsApp Image 2022-05-16 at 14.56.53 (3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15" y="1339582"/>
            <a:ext cx="6345705" cy="551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272010" y="928701"/>
            <a:ext cx="481266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REFORMA PARTE EXTERNA FRONTAL DO PRÉDIO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14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235459" y="911106"/>
            <a:ext cx="702077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COLOCAÇÃO DE CERÂMICA NA AREA INTERNA DO LABORATÓRIO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0178" name="Imagem 27" descr="C:\Users\Win10\Downloads\WhatsApp Image 2022-05-16 at 14.56.54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81" y="1474631"/>
            <a:ext cx="7515835" cy="514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235459" y="911106"/>
            <a:ext cx="702077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COLOCAÇÃO DE CERÂMICA NA AREA INTERNA DO LABORATÓRIO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02" name="Imagem 26" descr="C:\Users\Win10\Downloads\WhatsApp Image 2022-05-16 at 14.56.54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8" y="1507419"/>
            <a:ext cx="8010891" cy="536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62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000545" y="1050704"/>
            <a:ext cx="5042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VISITA TÉCNICA CRM ACOMPANHADA DA </a:t>
            </a:r>
            <a:r>
              <a:rPr lang="pt-B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DIREÇÃO</a:t>
            </a:r>
            <a:endParaRPr lang="pt-BR" dirty="0"/>
          </a:p>
        </p:txBody>
      </p:sp>
      <p:pic>
        <p:nvPicPr>
          <p:cNvPr id="52226" name="Imagem 4" descr="C:\Users\Win10\Downloads\WhatsApp Image 2022-05-16 at 14.56.5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75" y="1538790"/>
            <a:ext cx="9091009" cy="531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67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315580" y="893164"/>
            <a:ext cx="418723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REFORMA DA ÁREA EXTERNA CONCLUÍDA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250" name="Imagem 22" descr="C:\Users\Win10\Downloads\WhatsApp Image 2022-05-16 at 14.56.53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18" y="1436679"/>
            <a:ext cx="9350681" cy="518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05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05653" y="4959170"/>
            <a:ext cx="50305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1º </a:t>
            </a:r>
            <a:r>
              <a:rPr lang="pt-BR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QUADRIMESTRE/2022</a:t>
            </a:r>
            <a:endParaRPr lang="pt-BR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8985" y="907927"/>
            <a:ext cx="6927065" cy="354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3665730" y="3338990"/>
            <a:ext cx="43867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PRODUÇÃO SIA-SUS</a:t>
            </a:r>
            <a:endParaRPr lang="pt-BR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21330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515380" y="896816"/>
            <a:ext cx="82704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PT" sz="20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PRODUÇÃO AMBULATORIAL </a:t>
            </a:r>
            <a:r>
              <a:rPr lang="pt-PT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106E8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SIA/SUS - ESPECIALIDADES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1106E8"/>
              </a:solidFill>
              <a:latin typeface="Arial Black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599216" y="6529334"/>
            <a:ext cx="81866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2060"/>
                </a:solidFill>
              </a:rPr>
              <a:t>Fonte: TABNET/TABWI - Ministério da Saúde - Sistema de Informações Ambulatoriais do SUS (SIA/SUS)</a:t>
            </a:r>
            <a:endParaRPr lang="pt-BR" sz="1400" b="1" dirty="0">
              <a:solidFill>
                <a:srgbClr val="00206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4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8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76259"/>
              </p:ext>
            </p:extLst>
          </p:nvPr>
        </p:nvGraphicFramePr>
        <p:xfrm>
          <a:off x="599216" y="1436270"/>
          <a:ext cx="9991110" cy="50157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16764"/>
                <a:gridCol w="2205245"/>
                <a:gridCol w="2469101"/>
              </a:tblGrid>
              <a:tr h="372550">
                <a:tc rowSpan="2">
                  <a:txBody>
                    <a:bodyPr/>
                    <a:lstStyle/>
                    <a:p>
                      <a:pPr algn="ctr"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Ação/Procedimentos </a:t>
                      </a: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Ambulatoriais</a:t>
                      </a:r>
                      <a:r>
                        <a:rPr lang="pt-BR" sz="16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POLICLINICA </a:t>
                      </a: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MUNICIPAL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466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3º RDQA_2021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1º RDQA_2022</a:t>
                      </a:r>
                      <a:endParaRPr lang="pt-BR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99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Fisioterapeuta Acupunturista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 smtClean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133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99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Fisioterapeuta Geral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 smtClean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331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883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23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Fonoaudiólogo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315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1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Médico Cardiologista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270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23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Médico Dermatologista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129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23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Medico Endocrinologista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175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23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Médico Ginecologista e Obstetra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165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99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Medico Neurologista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 smtClean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245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pt-BR" sz="1600" kern="5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23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Médico Ortopedista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328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23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Médico Pediatra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198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23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Médio Radiologista (Ultrassonografias)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244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23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Nutricionista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223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kern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Psicólogo Clínico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441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99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Sub_Total</a:t>
                      </a:r>
                      <a:endParaRPr lang="pt-BR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 smtClean="0">
                          <a:effectLst/>
                          <a:latin typeface="Arial" panose="020B0604020202020204" pitchFamily="34" charset="0"/>
                          <a:ea typeface="Lucida Sans Unicode" panose="020B0602030504020204" pitchFamily="34" charset="0"/>
                          <a:cs typeface="Arial" panose="020B0604020202020204" pitchFamily="34" charset="0"/>
                        </a:rPr>
                        <a:t>2.963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700020" algn="ctr"/>
                          <a:tab pos="5400040" algn="r"/>
                        </a:tabLst>
                      </a:pPr>
                      <a:r>
                        <a:rPr lang="pt-BR" sz="1600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3.109</a:t>
                      </a:r>
                      <a:endParaRPr lang="pt-BR" sz="1600" kern="50" dirty="0">
                        <a:effectLst/>
                        <a:latin typeface="Arial" panose="020B0604020202020204" pitchFamily="34" charset="0"/>
                        <a:ea typeface="Lucida Sans Unicode" panose="020B0602030504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09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3</a:t>
            </a:r>
            <a:r>
              <a:rPr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º Quadrimestre da Saúde de</a:t>
            </a:r>
            <a:r>
              <a:rPr sz="2000" i="1" spc="1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 </a:t>
            </a:r>
            <a:r>
              <a:rPr lang="pt-BR" sz="2000" i="1" spc="-5" dirty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2020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1235460" y="101012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prstClr val="white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prstClr val="white"/>
              </a:solidFill>
              <a:latin typeface="Eras Demi ITC" pitchFamily="34" charset="0"/>
              <a:cs typeface="Monotype Corsiva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60332" y="823827"/>
            <a:ext cx="71337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REGISTRO FOTOGRÁFICO DAS ATIVIDADES</a:t>
            </a:r>
          </a:p>
          <a:p>
            <a:pPr algn="ctr"/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POLICLINICA </a:t>
            </a:r>
            <a:r>
              <a:rPr lang="pt-BR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70C0"/>
                </a:solidFill>
                <a:latin typeface="Arial Black" pitchFamily="34" charset="0"/>
              </a:rPr>
              <a:t>MUNICIPAL</a:t>
            </a:r>
            <a:endParaRPr lang="pt-BR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55298" name="Imagem 2" descr="b9052510-3631-41a2-9923-c4856e675d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41" y="1531713"/>
            <a:ext cx="7990854" cy="518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 rot="16200000">
            <a:off x="-155406" y="3989741"/>
            <a:ext cx="3231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ULTRASSONOGRAFIA</a:t>
            </a:r>
            <a:endParaRPr lang="pt-BR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36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pic>
        <p:nvPicPr>
          <p:cNvPr id="56322" name="Imagem 3" descr="18f4532b-b2da-4ec8-b858-d645c5b692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80" y="893164"/>
            <a:ext cx="4230470" cy="577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 rot="16200000">
            <a:off x="443508" y="3449642"/>
            <a:ext cx="166269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FARMACIA</a:t>
            </a:r>
            <a:endParaRPr lang="pt-BR" sz="28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6323" name="Imagem 4" descr="819a26a2-bb92-4322-9a9e-c3ebff1974b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493785"/>
            <a:ext cx="4140460" cy="517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 rot="16200000">
            <a:off x="4003924" y="3878029"/>
            <a:ext cx="495507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REUNIAO COM OS FISIOTERAPEUTAS</a:t>
            </a:r>
            <a:endParaRPr lang="pt-BR" sz="24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600510" y="1718811"/>
            <a:ext cx="8992568" cy="3962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525" algn="r">
              <a:spcBef>
                <a:spcPts val="5"/>
              </a:spcBef>
            </a:pPr>
            <a:r>
              <a:rPr lang="pt-BR" sz="2000" b="1" i="1" spc="-5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Thiago Barros</a:t>
            </a:r>
            <a:r>
              <a:rPr lang="pt-BR" sz="2000" b="1" i="1" spc="-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i="1" spc="-5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Santos</a:t>
            </a:r>
            <a:endParaRPr lang="pt-BR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R="7620" algn="r"/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Coordenador de Vigilância</a:t>
            </a:r>
            <a:r>
              <a:rPr lang="pt-BR" sz="2000" i="1" spc="2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Ambiental</a:t>
            </a:r>
          </a:p>
          <a:p>
            <a:pPr marR="7620" algn="r"/>
            <a:endParaRPr lang="pt-B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pt-BR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Maria da Conceição Neves de A. Câmara</a:t>
            </a:r>
            <a:endParaRPr lang="pt-B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pt-BR" sz="2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Médica Auditora</a:t>
            </a:r>
          </a:p>
          <a:p>
            <a:pPr algn="r"/>
            <a:endParaRPr lang="pt-BR" sz="105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R="5080" algn="r"/>
            <a:r>
              <a:rPr lang="pt-BR" sz="2000" b="1" i="1" spc="-5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Daniele</a:t>
            </a:r>
            <a:r>
              <a:rPr lang="pt-BR" sz="2000" b="1" i="1" spc="-5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Medeiros</a:t>
            </a:r>
            <a:endParaRPr lang="pt-B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R="8255" algn="r"/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Coordenadora </a:t>
            </a:r>
            <a:r>
              <a:rPr lang="pt-BR" sz="2000" i="1" spc="-5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da Policlínica Municipal</a:t>
            </a:r>
            <a:endParaRPr lang="pt-B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R="8255" algn="r"/>
            <a:endParaRPr lang="pt-BR" sz="105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R="8255" algn="r"/>
            <a:r>
              <a:rPr lang="pt-BR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Mônica</a:t>
            </a:r>
            <a:r>
              <a:rPr lang="pt-BR" sz="2000" b="1" i="1" spc="-2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Leandro</a:t>
            </a:r>
            <a:r>
              <a:rPr lang="pt-BR" sz="2000" b="1" i="1" spc="-2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Santos</a:t>
            </a:r>
          </a:p>
          <a:p>
            <a:pPr marR="8255" algn="r"/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Coordenadora de</a:t>
            </a:r>
            <a:r>
              <a:rPr lang="pt-BR" sz="2000" i="1" spc="1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Regulação</a:t>
            </a:r>
            <a:endParaRPr lang="pt-B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r">
              <a:spcBef>
                <a:spcPts val="25"/>
              </a:spcBef>
            </a:pPr>
            <a:endParaRPr lang="pt-BR" sz="105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R="5080" algn="r"/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Francisco </a:t>
            </a:r>
            <a:r>
              <a:rPr lang="pt-BR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pt-BR" sz="2000" b="1" i="1" spc="-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Assis</a:t>
            </a:r>
            <a:r>
              <a:rPr lang="pt-BR" sz="2000" b="1" i="1" spc="-5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Campos</a:t>
            </a:r>
            <a:endParaRPr lang="pt-B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R="9525" algn="r"/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Planejamento, Controle Monitoramento </a:t>
            </a:r>
            <a:r>
              <a:rPr lang="pt-BR" sz="20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pt-BR" sz="2000" i="1" spc="10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spc="-5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Avaliação</a:t>
            </a:r>
            <a:endParaRPr lang="pt-BR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94501" y="866689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8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2616" y="25831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>
            <a:extLst>
              <a:ext uri="{FF2B5EF4-FFF2-40B4-BE49-F238E27FC236}">
                <a16:creationId xmlns="" xmlns:a16="http://schemas.microsoft.com/office/drawing/2014/main" id="{6568860C-71F4-4C46-9113-41DBB6F9C272}"/>
              </a:ext>
            </a:extLst>
          </p:cNvPr>
          <p:cNvSpPr/>
          <p:nvPr/>
        </p:nvSpPr>
        <p:spPr>
          <a:xfrm>
            <a:off x="1235460" y="37638"/>
            <a:ext cx="7020779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="" xmlns:a16="http://schemas.microsoft.com/office/drawing/2014/main" id="{F7BAC8D6-AD70-4CD0-ACF9-B9BB8EDEA4B0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sz="2000" i="1" spc="-5" dirty="0" smtClean="0">
                <a:solidFill>
                  <a:schemeClr val="bg1"/>
                </a:solidFill>
                <a:latin typeface="Eras Demi ITC" pitchFamily="34" charset="0"/>
                <a:cs typeface="Monotype Corsiva"/>
              </a:rPr>
              <a:t>Relatório do 1º Quadrimestre da Saúde de 2022</a:t>
            </a:r>
            <a:endParaRPr sz="2000" dirty="0">
              <a:solidFill>
                <a:schemeClr val="bg1"/>
              </a:solidFill>
              <a:latin typeface="Eras Demi ITC" pitchFamily="34" charset="0"/>
              <a:cs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248503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" name="Retângulo 1"/>
          <p:cNvSpPr/>
          <p:nvPr/>
        </p:nvSpPr>
        <p:spPr>
          <a:xfrm rot="16200000">
            <a:off x="9283" y="3832899"/>
            <a:ext cx="178311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RECEPCIONISTAS</a:t>
            </a:r>
            <a:endParaRPr lang="pt-B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449196" y="1009154"/>
            <a:ext cx="572535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REGISTRO FOTOGRÁFICO DAS ATIVIDADES – FISIOTERAPIA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7346" name="Imagem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82" y="1497332"/>
            <a:ext cx="5823785" cy="508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106" y="1497333"/>
            <a:ext cx="3600400" cy="508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30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pic>
        <p:nvPicPr>
          <p:cNvPr id="583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8" y="2118362"/>
            <a:ext cx="9970382" cy="454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45761" y="794923"/>
            <a:ext cx="79112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trabalho da fisioterapia se agrega com os educadores físicos e nutricionista do nosso município.  Temos como objetivo montar projetos que agreguem no serviço do dia a dia.  O projeto da fisioterapia na saúde bucal, onde ajudamos a melhorar a saúde funcional de nossos dentistas e auxiliares. O projeto de dor crônica que contribui para o desmame de pacientes.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6149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14" y="1406621"/>
            <a:ext cx="3839328" cy="535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85410" y="8929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REUNIÕES COM A PARTICIPAÇÃO DE TODOS OS FISIOTERAPEUTAS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109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52806" y="1050704"/>
            <a:ext cx="395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AQUISIÇÃO DE NOVOS EQUIPAMENTOS</a:t>
            </a:r>
            <a:endParaRPr lang="pt-BR" dirty="0"/>
          </a:p>
        </p:txBody>
      </p:sp>
      <p:pic>
        <p:nvPicPr>
          <p:cNvPr id="604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23" y="1538790"/>
            <a:ext cx="3085012" cy="490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pic>
        <p:nvPicPr>
          <p:cNvPr id="604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745" y="1538789"/>
            <a:ext cx="3420380" cy="490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  <p:pic>
        <p:nvPicPr>
          <p:cNvPr id="604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135" y="1534111"/>
            <a:ext cx="3338721" cy="491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6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52806" y="1050704"/>
            <a:ext cx="395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AQUISIÇÃO DE NOVOS EQUIPAMENTOS</a:t>
            </a:r>
            <a:endParaRPr lang="pt-BR" dirty="0"/>
          </a:p>
        </p:txBody>
      </p:sp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583795"/>
            <a:ext cx="9901101" cy="504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56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52806" y="1050704"/>
            <a:ext cx="395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AQUISIÇÃO DE NOVOS EQUIPAMENTOS</a:t>
            </a:r>
            <a:endParaRPr lang="pt-BR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92" y="1420036"/>
            <a:ext cx="10167558" cy="51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62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52806" y="1050704"/>
            <a:ext cx="395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AQUISIÇÃO DE NOVOS EQUIPAMENTOS</a:t>
            </a:r>
            <a:endParaRPr lang="pt-BR" dirty="0"/>
          </a:p>
        </p:txBody>
      </p:sp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420036"/>
            <a:ext cx="9946105" cy="527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09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52806" y="1050704"/>
            <a:ext cx="395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AQUISIÇÃO DE NOVOS EQUIPAMENTOS</a:t>
            </a:r>
            <a:endParaRPr lang="pt-BR" dirty="0"/>
          </a:p>
        </p:txBody>
      </p:sp>
      <p:pic>
        <p:nvPicPr>
          <p:cNvPr id="6451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92" y="1538790"/>
            <a:ext cx="1015166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53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52806" y="1050704"/>
            <a:ext cx="395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AQUISIÇÃO DE NOVOS EQUIPAMENTOS</a:t>
            </a:r>
            <a:endParaRPr lang="pt-BR" dirty="0"/>
          </a:p>
        </p:txBody>
      </p:sp>
      <p:pic>
        <p:nvPicPr>
          <p:cNvPr id="655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493785"/>
            <a:ext cx="10077550" cy="509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27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9046901" y="773705"/>
            <a:ext cx="1726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SECRETARIA DE</a:t>
            </a:r>
          </a:p>
          <a:p>
            <a:pPr algn="r"/>
            <a:r>
              <a:rPr lang="pt-BR" b="1" spc="50" dirty="0">
                <a:ln w="13500">
                  <a:solidFill>
                    <a:srgbClr val="3A81BA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B0F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SAÚDE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5016" y="188640"/>
            <a:ext cx="2177934" cy="59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3" name="object 2"/>
          <p:cNvSpPr txBox="1"/>
          <p:nvPr/>
        </p:nvSpPr>
        <p:spPr>
          <a:xfrm>
            <a:off x="2090556" y="233645"/>
            <a:ext cx="580564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3</a:t>
            </a:r>
            <a:r>
              <a:rPr kumimoji="0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º Quadrimestre da Saúde de</a:t>
            </a:r>
            <a:r>
              <a:rPr kumimoji="0" sz="2000" b="0" i="1" u="none" strike="noStrike" kern="1200" cap="none" spc="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 </a:t>
            </a:r>
            <a:r>
              <a:rPr kumimoji="0" lang="pt-BR" sz="2000" b="0" i="1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2020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7AAEA0DD-86C5-4765-A5D2-0F372BCA8669}"/>
              </a:ext>
            </a:extLst>
          </p:cNvPr>
          <p:cNvSpPr/>
          <p:nvPr/>
        </p:nvSpPr>
        <p:spPr>
          <a:xfrm>
            <a:off x="605392" y="101012"/>
            <a:ext cx="7650848" cy="6595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="" xmlns:a16="http://schemas.microsoft.com/office/drawing/2014/main" id="{E4C9049E-0725-47EC-AA09-3D18FD9C114F}"/>
              </a:ext>
            </a:extLst>
          </p:cNvPr>
          <p:cNvSpPr txBox="1"/>
          <p:nvPr/>
        </p:nvSpPr>
        <p:spPr>
          <a:xfrm>
            <a:off x="1460485" y="233645"/>
            <a:ext cx="643571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kern="1200" cap="none" spc="-5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itchFamily="34" charset="0"/>
                <a:ea typeface="+mn-ea"/>
                <a:cs typeface="Monotype Corsiva"/>
              </a:rPr>
              <a:t>Relatório do 1º Quadrimestre da Saúde de 2022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ras Demi ITC" pitchFamily="34" charset="0"/>
              <a:ea typeface="+mn-ea"/>
              <a:cs typeface="Monotype Corsiv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52806" y="1050704"/>
            <a:ext cx="3956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AQUISIÇÃO DE NOVOS EQUIPAMENTOS</a:t>
            </a:r>
            <a:endParaRPr lang="pt-BR" dirty="0"/>
          </a:p>
        </p:txBody>
      </p:sp>
      <p:pic>
        <p:nvPicPr>
          <p:cNvPr id="6656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99" y="1428010"/>
            <a:ext cx="10077551" cy="506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65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17966</TotalTime>
  <Words>11083</Words>
  <Application>Microsoft Office PowerPoint</Application>
  <PresentationFormat>Widescreen</PresentationFormat>
  <Paragraphs>2684</Paragraphs>
  <Slides>204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204</vt:i4>
      </vt:variant>
    </vt:vector>
  </HeadingPairs>
  <TitlesOfParts>
    <vt:vector size="221" baseType="lpstr">
      <vt:lpstr>Arial</vt:lpstr>
      <vt:lpstr>Arial Black</vt:lpstr>
      <vt:lpstr>Arvo</vt:lpstr>
      <vt:lpstr>Calibri</vt:lpstr>
      <vt:lpstr>Candara</vt:lpstr>
      <vt:lpstr>Eras Demi ITC</vt:lpstr>
      <vt:lpstr>Eras Medium ITC</vt:lpstr>
      <vt:lpstr>Lucida Sans Unicode</vt:lpstr>
      <vt:lpstr>Monotype Corsiva</vt:lpstr>
      <vt:lpstr>Roboto Condensed</vt:lpstr>
      <vt:lpstr>Roboto Condensed Light</vt:lpstr>
      <vt:lpstr>STIX-Regular</vt:lpstr>
      <vt:lpstr>Symbol</vt:lpstr>
      <vt:lpstr>Times New Roman</vt:lpstr>
      <vt:lpstr>Wingdings</vt:lpstr>
      <vt:lpstr>Tema do Office</vt:lpstr>
      <vt:lpstr>Salerio template</vt:lpstr>
      <vt:lpstr>1º QUADRIMESTRE 2022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HFA</dc:creator>
  <cp:lastModifiedBy>user</cp:lastModifiedBy>
  <cp:revision>1060</cp:revision>
  <cp:lastPrinted>2019-10-16T21:09:40Z</cp:lastPrinted>
  <dcterms:created xsi:type="dcterms:W3CDTF">2017-11-15T22:33:39Z</dcterms:created>
  <dcterms:modified xsi:type="dcterms:W3CDTF">2022-07-11T21:53:01Z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2017-11-15T00:00:00Z</vt:filetime>
  </property>
  <property fmtid="{D5CDD505-2E9C-101B-9397-08002B2CF9AE}" pid="3" name="Creator">
    <vt:lpwstr>Microsoft® Word 2010</vt:lpwstr>
  </property>
  <property fmtid="{D5CDD505-2E9C-101B-9397-08002B2CF9AE}" pid="4" name="LastSaved">
    <vt:filetime>2017-11-15T00:00:00Z</vt:filetime>
  </property>
</Properties>
</file>